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256" r:id="rId3"/>
    <p:sldId id="257" r:id="rId4"/>
    <p:sldId id="259" r:id="rId5"/>
    <p:sldId id="263" r:id="rId6"/>
    <p:sldId id="276" r:id="rId7"/>
    <p:sldId id="278" r:id="rId8"/>
    <p:sldId id="261" r:id="rId9"/>
    <p:sldId id="264" r:id="rId10"/>
    <p:sldId id="273" r:id="rId11"/>
    <p:sldId id="274" r:id="rId12"/>
    <p:sldId id="275" r:id="rId13"/>
    <p:sldId id="277" r:id="rId14"/>
    <p:sldId id="279" r:id="rId15"/>
    <p:sldId id="262" r:id="rId16"/>
    <p:sldId id="267" r:id="rId17"/>
    <p:sldId id="268" r:id="rId18"/>
    <p:sldId id="269" r:id="rId19"/>
    <p:sldId id="270" r:id="rId20"/>
    <p:sldId id="280" r:id="rId21"/>
    <p:sldId id="271" r:id="rId22"/>
    <p:sldId id="272" r:id="rId23"/>
  </p:sldIdLst>
  <p:sldSz cx="9601200" cy="12801600" type="A3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32" userDrawn="1">
          <p15:clr>
            <a:srgbClr val="A4A3A4"/>
          </p15:clr>
        </p15:guide>
        <p15:guide id="2" pos="302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A86B"/>
    <a:srgbClr val="00DE8D"/>
    <a:srgbClr val="007A8D"/>
    <a:srgbClr val="01FFA3"/>
    <a:srgbClr val="C3C0BD"/>
    <a:srgbClr val="B2B2B2"/>
    <a:srgbClr val="202020"/>
    <a:srgbClr val="323232"/>
    <a:srgbClr val="CC3300"/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117" d="100"/>
          <a:sy n="117" d="100"/>
        </p:scale>
        <p:origin x="510" y="102"/>
      </p:cViewPr>
      <p:guideLst>
        <p:guide orient="horz" pos="4032"/>
        <p:guide pos="3023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8" Type="http://schemas.openxmlformats.org/officeDocument/2006/relationships/tableStyles" Target="tableStyles.xml"/><Relationship Id="rId27" Type="http://schemas.openxmlformats.org/officeDocument/2006/relationships/viewProps" Target="viewProps.xml"/><Relationship Id="rId26" Type="http://schemas.openxmlformats.org/officeDocument/2006/relationships/presProps" Target="presProps.xml"/><Relationship Id="rId25" Type="http://schemas.openxmlformats.org/officeDocument/2006/relationships/handoutMaster" Target="handoutMasters/handoutMaster1.xml"/><Relationship Id="rId24" Type="http://schemas.openxmlformats.org/officeDocument/2006/relationships/notesMaster" Target="notesMasters/notesMaster1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jpeg>
</file>

<file path=ppt/media/image3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en-US" smtClean="0"/>
            </a:fld>
            <a:endParaRPr lang="en-US"/>
          </a:p>
        </p:txBody>
      </p:sp>
      <p:sp>
        <p:nvSpPr>
          <p:cNvPr id="4" name="Slide Image Placehoder 3"/>
          <p:cNvSpPr>
            <a:spLocks noGrp="1" noRot="1" noChangeAspect="1"/>
          </p:cNvSpPr>
          <p:nvPr>
            <p:ph type="sldImg" idx="2"/>
          </p:nvPr>
        </p:nvSpPr>
        <p:spPr>
          <a:xfrm>
            <a:off x="2257425" y="1279525"/>
            <a:ext cx="259080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 Placeholder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00150" y="2469529"/>
            <a:ext cx="7200900" cy="4082402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300">
                <a:effectLst/>
                <a:latin typeface="Calibri Light" panose="020F030202020403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Date Placeholder 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Caminho para o Bem-Estar - Liliane Tsukamoto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00150" y="6723805"/>
            <a:ext cx="7200900" cy="3090756"/>
          </a:xfrm>
        </p:spPr>
        <p:txBody>
          <a:bodyPr>
            <a:normAutofit/>
          </a:bodyPr>
          <a:lstStyle>
            <a:lvl1pPr marL="0" indent="0" algn="ctr">
              <a:buNone/>
              <a:defRPr sz="252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pitchFamily="34" charset="0"/>
                <a:ea typeface="+mj-ea"/>
              </a:defRPr>
            </a:lvl1pPr>
            <a:lvl2pPr marL="480060" indent="0" algn="ctr">
              <a:buNone/>
              <a:defRPr sz="2100"/>
            </a:lvl2pPr>
            <a:lvl3pPr marL="960120" indent="0" algn="ctr">
              <a:buNone/>
              <a:defRPr sz="1890"/>
            </a:lvl3pPr>
            <a:lvl4pPr marL="1440180" indent="0" algn="ctr">
              <a:buNone/>
              <a:defRPr sz="1680"/>
            </a:lvl4pPr>
            <a:lvl5pPr marL="1920240" indent="0" algn="ctr">
              <a:buNone/>
              <a:defRPr sz="1680"/>
            </a:lvl5pPr>
            <a:lvl6pPr marL="2400300" indent="0" algn="ctr">
              <a:buNone/>
              <a:defRPr sz="1680"/>
            </a:lvl6pPr>
            <a:lvl7pPr marL="2880360" indent="0" algn="ctr">
              <a:buNone/>
              <a:defRPr sz="1680"/>
            </a:lvl7pPr>
            <a:lvl8pPr marL="3360420" indent="0" algn="ctr">
              <a:buNone/>
              <a:defRPr sz="1680"/>
            </a:lvl8pPr>
            <a:lvl9pPr marL="3840480" indent="0" algn="ctr">
              <a:buNone/>
              <a:defRPr sz="168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Caminho para o Bem-Estar - Liliane Tsukamoto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660083" y="1029547"/>
            <a:ext cx="8281035" cy="10376747"/>
          </a:xfrm>
        </p:spPr>
        <p:txBody>
          <a:bodyPr/>
          <a:lstStyle/>
          <a:p>
            <a:pPr lvl="0"/>
            <a:r>
              <a:rPr lang="en-US" dirty="0">
                <a:sym typeface="+mn-ea"/>
              </a:rPr>
              <a:t>Click to edit Master text styles</a:t>
            </a:r>
            <a:endParaRPr lang="en-US" dirty="0"/>
          </a:p>
          <a:p>
            <a:pPr lvl="1"/>
            <a:r>
              <a:rPr lang="en-US" dirty="0">
                <a:sym typeface="+mn-ea"/>
              </a:rPr>
              <a:t>Second level</a:t>
            </a:r>
            <a:endParaRPr lang="en-US" dirty="0"/>
          </a:p>
          <a:p>
            <a:pPr lvl="2"/>
            <a:r>
              <a:rPr lang="en-US" dirty="0">
                <a:sym typeface="+mn-ea"/>
              </a:rPr>
              <a:t>Third level</a:t>
            </a:r>
            <a:endParaRPr lang="en-US" dirty="0"/>
          </a:p>
          <a:p>
            <a:pPr lvl="3"/>
            <a:r>
              <a:rPr lang="en-US" dirty="0">
                <a:sym typeface="+mn-ea"/>
              </a:rPr>
              <a:t>Fourth level</a:t>
            </a:r>
            <a:endParaRPr lang="en-US" dirty="0"/>
          </a:p>
          <a:p>
            <a:pPr lvl="4"/>
            <a:r>
              <a:rPr lang="en-US" dirty="0">
                <a:sym typeface="+mn-ea"/>
              </a:rPr>
              <a:t>Fifth level</a:t>
            </a:r>
            <a:endParaRPr lang="en-US" dirty="0"/>
          </a:p>
        </p:txBody>
      </p:sp>
    </p:spTree>
  </p:cSld>
  <p:clrMapOvr>
    <a:masterClrMapping/>
  </p:clrMapOvr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0064" y="482431"/>
            <a:ext cx="8281035" cy="2474385"/>
          </a:xfrm>
        </p:spPr>
        <p:txBody>
          <a:bodyPr anchor="ctr" anchorCtr="0">
            <a:normAutofit/>
          </a:bodyPr>
          <a:lstStyle>
            <a:lvl1pPr>
              <a:defRPr sz="4620" b="1">
                <a:effectLst/>
                <a:latin typeface="Calibri Light" panose="020F030202020403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064" y="3407834"/>
            <a:ext cx="8281035" cy="8122498"/>
          </a:xfrm>
        </p:spPr>
        <p:txBody>
          <a:bodyPr>
            <a:normAutofit/>
          </a:bodyPr>
          <a:lstStyle>
            <a:lvl1pPr>
              <a:defRPr sz="294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defRPr sz="252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2pPr>
            <a:lvl3pPr>
              <a:defRPr sz="21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3pPr>
            <a:lvl4pPr>
              <a:defRPr sz="189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4pPr>
            <a:lvl5pPr>
              <a:defRPr sz="189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/>
              <a:t>Second level 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Caminho para o Bem-Estar - Liliane Tsukamoto</a:t>
            </a:r>
            <a:endParaRPr lang="en-US"/>
          </a:p>
        </p:txBody>
      </p:sp>
      <p:sp>
        <p:nvSpPr>
          <p:cNvPr id="6" name="Slide Number Placeholder 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082" y="7001765"/>
            <a:ext cx="7751469" cy="1514856"/>
          </a:xfrm>
        </p:spPr>
        <p:txBody>
          <a:bodyPr anchor="b">
            <a:noAutofit/>
          </a:bodyPr>
          <a:lstStyle>
            <a:lvl1pPr>
              <a:defRPr sz="6300">
                <a:effectLst/>
              </a:defRPr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 dirty="0" smtClean="0">
              <a:sym typeface="+mn-ea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5082" y="8605386"/>
            <a:ext cx="5765721" cy="1208769"/>
          </a:xfrm>
        </p:spPr>
        <p:txBody>
          <a:bodyPr>
            <a:noAutofit/>
          </a:bodyPr>
          <a:lstStyle>
            <a:lvl1pPr marL="0" indent="0">
              <a:buNone/>
              <a:defRPr sz="2520">
                <a:solidFill>
                  <a:schemeClr val="bg1">
                    <a:lumMod val="50000"/>
                  </a:schemeClr>
                </a:solidFill>
              </a:defRPr>
            </a:lvl1pPr>
            <a:lvl2pPr marL="48006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6012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401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202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4003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803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604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Caminho para o Bem-Estar - Liliane Tsukamoto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0064" y="482431"/>
            <a:ext cx="8281035" cy="2474385"/>
          </a:xfrm>
        </p:spPr>
        <p:txBody>
          <a:bodyPr>
            <a:normAutofit/>
          </a:bodyPr>
          <a:lstStyle>
            <a:lvl1pPr>
              <a:defRPr sz="4620" b="0" i="0">
                <a:effectLst/>
              </a:defRPr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0064" y="3407834"/>
            <a:ext cx="4080510" cy="812249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94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lnSpc>
                <a:spcPct val="150000"/>
              </a:lnSpc>
              <a:defRPr sz="252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2pPr>
            <a:lvl3pPr>
              <a:lnSpc>
                <a:spcPct val="150000"/>
              </a:lnSpc>
              <a:defRPr sz="21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3pPr>
            <a:lvl4pPr>
              <a:lnSpc>
                <a:spcPct val="150000"/>
              </a:lnSpc>
              <a:defRPr sz="189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4pPr>
            <a:lvl5pPr>
              <a:lnSpc>
                <a:spcPct val="150000"/>
              </a:lnSpc>
              <a:defRPr sz="189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10589" y="3407834"/>
            <a:ext cx="4080510" cy="812249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kumimoji="0" lang="en-US" sz="2940" b="0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>
              <a:lnSpc>
                <a:spcPct val="150000"/>
              </a:lnSpc>
              <a:defRPr sz="252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21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21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21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>
                <a:sym typeface="+mn-ea"/>
              </a:rPr>
              <a:t>Second level</a:t>
            </a:r>
            <a:endParaRPr lang="en-US" dirty="0"/>
          </a:p>
          <a:p>
            <a:pPr lvl="2"/>
            <a:r>
              <a:rPr lang="en-US" dirty="0">
                <a:sym typeface="+mn-ea"/>
              </a:rPr>
              <a:t>Third level</a:t>
            </a:r>
            <a:endParaRPr lang="en-US" dirty="0"/>
          </a:p>
          <a:p>
            <a:pPr lvl="3"/>
            <a:r>
              <a:rPr lang="en-US" dirty="0">
                <a:sym typeface="+mn-ea"/>
              </a:rPr>
              <a:t>Fourth level</a:t>
            </a:r>
            <a:endParaRPr lang="en-US" dirty="0"/>
          </a:p>
          <a:p>
            <a:pPr lvl="4"/>
            <a:r>
              <a:rPr lang="en-US" dirty="0">
                <a:sym typeface="+mn-ea"/>
              </a:rPr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Caminho para o Bem-Estar - Liliane Tsukamoto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681567"/>
            <a:ext cx="8281035" cy="2474385"/>
          </a:xfrm>
        </p:spPr>
        <p:txBody>
          <a:bodyPr/>
          <a:lstStyle>
            <a:lvl1pPr>
              <a:defRPr sz="4620"/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1333" y="3257261"/>
            <a:ext cx="4061757" cy="1537969"/>
          </a:xfrm>
        </p:spPr>
        <p:txBody>
          <a:bodyPr anchor="b"/>
          <a:lstStyle>
            <a:lvl1pPr marL="0" indent="0">
              <a:buNone/>
              <a:defRPr sz="2520" b="1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1333" y="4882471"/>
            <a:ext cx="4061757" cy="667156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860608" y="3257261"/>
            <a:ext cx="4081761" cy="1537969"/>
          </a:xfrm>
        </p:spPr>
        <p:txBody>
          <a:bodyPr anchor="b"/>
          <a:lstStyle>
            <a:lvl1pPr marL="0" indent="0">
              <a:buNone/>
              <a:defRPr sz="2520" b="1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860608" y="4882471"/>
            <a:ext cx="4081761" cy="6671568"/>
          </a:xfrm>
        </p:spPr>
        <p:txBody>
          <a:bodyPr/>
          <a:lstStyle/>
          <a:p>
            <a:pPr lvl="0"/>
            <a:r>
              <a:rPr lang="en-US" dirty="0">
                <a:sym typeface="+mn-ea"/>
              </a:rPr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Caminho para o Bem-Estar - Liliane Tsukamoto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0083" y="5163609"/>
            <a:ext cx="8281035" cy="2474385"/>
          </a:xfrm>
        </p:spPr>
        <p:txBody>
          <a:bodyPr>
            <a:normAutofit/>
          </a:bodyPr>
          <a:lstStyle>
            <a:lvl1pPr algn="ctr">
              <a:defRPr sz="4620" b="0">
                <a:effectLst/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Caminho para o Bem-Estar - Liliane Tsukamoto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Caminho para o Bem-Estar - Liliane Tsukamoto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9313" y="237067"/>
            <a:ext cx="3280095" cy="2987040"/>
          </a:xfrm>
        </p:spPr>
        <p:txBody>
          <a:bodyPr anchor="ctr" anchorCtr="0">
            <a:normAutofit/>
          </a:bodyPr>
          <a:lstStyle>
            <a:lvl1pPr>
              <a:defRPr sz="3360" b="0">
                <a:effectLst/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82400" y="1430528"/>
            <a:ext cx="4581183" cy="9509633"/>
          </a:xfrm>
        </p:spPr>
        <p:txBody>
          <a:bodyPr/>
          <a:lstStyle>
            <a:lvl1pPr marL="0" indent="0">
              <a:buNone/>
              <a:defRPr sz="3360"/>
            </a:lvl1pPr>
            <a:lvl2pPr marL="480060" indent="0">
              <a:buNone/>
              <a:defRPr sz="2940"/>
            </a:lvl2pPr>
            <a:lvl3pPr marL="960120" indent="0">
              <a:buNone/>
              <a:defRPr sz="2520"/>
            </a:lvl3pPr>
            <a:lvl4pPr marL="1440180" indent="0">
              <a:buNone/>
              <a:defRPr sz="2100"/>
            </a:lvl4pPr>
            <a:lvl5pPr marL="1920240" indent="0">
              <a:buNone/>
              <a:defRPr sz="2100"/>
            </a:lvl5pPr>
            <a:lvl6pPr marL="2400300" indent="0">
              <a:buNone/>
              <a:defRPr sz="2100"/>
            </a:lvl6pPr>
            <a:lvl7pPr marL="2880360" indent="0">
              <a:buNone/>
              <a:defRPr sz="2100"/>
            </a:lvl7pPr>
            <a:lvl8pPr marL="3360420" indent="0">
              <a:buNone/>
              <a:defRPr sz="2100"/>
            </a:lvl8pPr>
            <a:lvl9pPr marL="3840480" indent="0">
              <a:buNone/>
              <a:defRPr sz="21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3314" y="3840480"/>
            <a:ext cx="3280095" cy="7114965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Caminho para o Bem-Estar - Liliane Tsukamoto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736781" y="681567"/>
            <a:ext cx="1204336" cy="10848765"/>
          </a:xfrm>
        </p:spPr>
        <p:txBody>
          <a:bodyPr vert="eaVert">
            <a:normAutofit/>
          </a:bodyPr>
          <a:lstStyle>
            <a:lvl1pPr>
              <a:defRPr sz="462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60083" y="681567"/>
            <a:ext cx="6992967" cy="10848765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Caminho para o Bem-Estar - Liliane Tsukamoto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083" y="681567"/>
            <a:ext cx="8281035" cy="24743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083" y="3407834"/>
            <a:ext cx="8281035" cy="81224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 smtClean="0"/>
              <a:t>Second level</a:t>
            </a:r>
            <a:endParaRPr lang="en-US" dirty="0" smtClean="0"/>
          </a:p>
          <a:p>
            <a:pPr lvl="2"/>
            <a:r>
              <a:rPr lang="en-US" dirty="0" smtClean="0"/>
              <a:t>Third level</a:t>
            </a:r>
            <a:endParaRPr lang="en-US" dirty="0"/>
          </a:p>
          <a:p>
            <a:pPr lvl="3"/>
            <a:r>
              <a:rPr lang="en-US" dirty="0" smtClean="0"/>
              <a:t>Fourth level</a:t>
            </a:r>
            <a:endParaRPr lang="en-US" dirty="0"/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0083" y="11865188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6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80398" y="11865188"/>
            <a:ext cx="3240405" cy="6815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/>
              <a:t>Caminho para o Bem-Estar - Liliane Tsukamoto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80848" y="11865188"/>
            <a:ext cx="2160270" cy="6815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hdr="0" dt="0"/>
  <p:txStyles>
    <p:titleStyle>
      <a:lvl1pPr algn="l" defTabSz="960120" rtl="0" eaLnBrk="1" latinLnBrk="0" hangingPunct="1">
        <a:lnSpc>
          <a:spcPct val="90000"/>
        </a:lnSpc>
        <a:spcBef>
          <a:spcPct val="0"/>
        </a:spcBef>
        <a:buNone/>
        <a:defRPr sz="4200" kern="1200">
          <a:solidFill>
            <a:schemeClr val="tx1"/>
          </a:solidFill>
          <a:latin typeface="Calibri Light" panose="020F0302020204030204" pitchFamily="34" charset="0"/>
          <a:ea typeface="+mj-ea"/>
          <a:cs typeface="+mj-cs"/>
        </a:defRPr>
      </a:lvl1pPr>
    </p:titleStyle>
    <p:bodyStyle>
      <a:lvl1pPr marL="0" marR="0" indent="0" algn="l" defTabSz="960120" rtl="0" eaLnBrk="1" fontAlgn="auto" latinLnBrk="0" hangingPunct="1">
        <a:lnSpc>
          <a:spcPct val="90000"/>
        </a:lnSpc>
        <a:spcBef>
          <a:spcPts val="1050"/>
        </a:spcBef>
        <a:spcAft>
          <a:spcPts val="0"/>
        </a:spcAft>
        <a:buClrTx/>
        <a:buSzTx/>
        <a:buFont typeface="Arial" panose="020B0604020202020204" pitchFamily="34" charset="0"/>
        <a:buNone/>
        <a:defRPr sz="2940" b="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1pPr>
      <a:lvl2pPr marL="7200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 baseline="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2pPr>
      <a:lvl3pPr marL="12001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3pPr>
      <a:lvl4pPr marL="16802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4pPr>
      <a:lvl5pPr marL="216027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5pPr>
      <a:lvl6pPr marL="264033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203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6004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805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604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4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3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3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3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3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2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3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3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3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3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2.jpe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3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2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3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Retângulo 4"/>
          <p:cNvSpPr/>
          <p:nvPr/>
        </p:nvSpPr>
        <p:spPr>
          <a:xfrm>
            <a:off x="0" y="0"/>
            <a:ext cx="9601200" cy="12801600"/>
          </a:xfrm>
          <a:prstGeom prst="rect">
            <a:avLst/>
          </a:prstGeom>
          <a:solidFill>
            <a:srgbClr val="00A86B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pt-BR" altLang="en-US"/>
          </a:p>
        </p:txBody>
      </p:sp>
      <p:pic>
        <p:nvPicPr>
          <p:cNvPr id="4" name="Imagem 3" descr="Leonardo_Phoenix_09_A_human_walking_to_the_bottom_with_a_staff_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881505"/>
            <a:ext cx="9601200" cy="9601200"/>
          </a:xfrm>
          <a:prstGeom prst="rect">
            <a:avLst/>
          </a:prstGeom>
        </p:spPr>
      </p:pic>
      <p:sp>
        <p:nvSpPr>
          <p:cNvPr id="10" name="Caixa de Texto 9"/>
          <p:cNvSpPr txBox="1"/>
          <p:nvPr/>
        </p:nvSpPr>
        <p:spPr>
          <a:xfrm>
            <a:off x="-635" y="11595100"/>
            <a:ext cx="9601835" cy="112522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pt-BR" sz="3200" b="1">
                <a:solidFill>
                  <a:schemeClr val="bg1"/>
                </a:solidFill>
                <a:latin typeface="Candara Light" panose="020E0502030303020204" charset="0"/>
                <a:cs typeface="Candara Light" panose="020E0502030303020204" charset="0"/>
              </a:rPr>
              <a:t>Entenda como alinhar suas escolhas di</a:t>
            </a:r>
            <a:r>
              <a:rPr lang="en-US" altLang="en-US" sz="3200" b="1">
                <a:solidFill>
                  <a:schemeClr val="bg1"/>
                </a:solidFill>
                <a:latin typeface="Candara Light" panose="020E0502030303020204" charset="0"/>
                <a:cs typeface="Candara Light" panose="020E0502030303020204" charset="0"/>
              </a:rPr>
              <a:t>á</a:t>
            </a:r>
            <a:r>
              <a:rPr lang="en-US" altLang="pt-BR" sz="3200" b="1">
                <a:solidFill>
                  <a:schemeClr val="bg1"/>
                </a:solidFill>
                <a:latin typeface="Candara Light" panose="020E0502030303020204" charset="0"/>
                <a:cs typeface="Candara Light" panose="020E0502030303020204" charset="0"/>
              </a:rPr>
              <a:t>rias com um estilo de vida equilibrado e com foco no que realmente importa</a:t>
            </a:r>
            <a:endParaRPr lang="en-US" altLang="pt-BR" sz="3200" b="1">
              <a:solidFill>
                <a:schemeClr val="bg1"/>
              </a:solidFill>
              <a:latin typeface="Candara Light" panose="020E0502030303020204" charset="0"/>
              <a:cs typeface="Candara Light" panose="020E0502030303020204" charset="0"/>
            </a:endParaRPr>
          </a:p>
        </p:txBody>
      </p:sp>
      <p:sp>
        <p:nvSpPr>
          <p:cNvPr id="12" name="Caixa de Texto 11"/>
          <p:cNvSpPr txBox="1"/>
          <p:nvPr/>
        </p:nvSpPr>
        <p:spPr>
          <a:xfrm>
            <a:off x="-635" y="233680"/>
            <a:ext cx="9484995" cy="147701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pt-BR" sz="4800" b="1">
                <a:solidFill>
                  <a:schemeClr val="bg1"/>
                </a:solidFill>
                <a:latin typeface="Candara Light" panose="020E0502030303020204" charset="0"/>
                <a:cs typeface="Candara Light" panose="020E0502030303020204" charset="0"/>
              </a:rPr>
              <a:t>Caminho para o Bem-Estar: </a:t>
            </a:r>
            <a:endParaRPr lang="en-US" altLang="pt-BR" sz="4800" b="1">
              <a:solidFill>
                <a:schemeClr val="bg1"/>
              </a:solidFill>
              <a:latin typeface="Candara Light" panose="020E0502030303020204" charset="0"/>
              <a:cs typeface="Candara Light" panose="020E0502030303020204" charset="0"/>
            </a:endParaRPr>
          </a:p>
          <a:p>
            <a:pPr algn="ctr"/>
            <a:r>
              <a:rPr lang="en-US" altLang="pt-BR" sz="3200" b="1">
                <a:solidFill>
                  <a:schemeClr val="bg1"/>
                </a:solidFill>
                <a:latin typeface="Candara Light" panose="020E0502030303020204" charset="0"/>
                <a:cs typeface="Candara Light" panose="020E0502030303020204" charset="0"/>
              </a:rPr>
              <a:t>Como Viver com Prop</a:t>
            </a:r>
            <a:r>
              <a:rPr lang="en-US" altLang="en-US" sz="3200" b="1">
                <a:solidFill>
                  <a:schemeClr val="bg1"/>
                </a:solidFill>
                <a:latin typeface="Candara Light" panose="020E0502030303020204" charset="0"/>
                <a:cs typeface="Candara Light" panose="020E0502030303020204" charset="0"/>
              </a:rPr>
              <a:t>ó</a:t>
            </a:r>
            <a:r>
              <a:rPr lang="en-US" altLang="pt-BR" sz="3200" b="1">
                <a:solidFill>
                  <a:schemeClr val="bg1"/>
                </a:solidFill>
                <a:latin typeface="Candara Light" panose="020E0502030303020204" charset="0"/>
                <a:cs typeface="Candara Light" panose="020E0502030303020204" charset="0"/>
              </a:rPr>
              <a:t>sito, Sa</a:t>
            </a:r>
            <a:r>
              <a:rPr lang="en-US" altLang="en-US" sz="3200" b="1">
                <a:solidFill>
                  <a:schemeClr val="bg1"/>
                </a:solidFill>
                <a:latin typeface="Candara Light" panose="020E0502030303020204" charset="0"/>
                <a:cs typeface="Candara Light" panose="020E0502030303020204" charset="0"/>
              </a:rPr>
              <a:t>ú</a:t>
            </a:r>
            <a:r>
              <a:rPr lang="en-US" altLang="pt-BR" sz="3200" b="1">
                <a:solidFill>
                  <a:schemeClr val="bg1"/>
                </a:solidFill>
                <a:latin typeface="Candara Light" panose="020E0502030303020204" charset="0"/>
                <a:cs typeface="Candara Light" panose="020E0502030303020204" charset="0"/>
              </a:rPr>
              <a:t>de e Equil</a:t>
            </a:r>
            <a:r>
              <a:rPr lang="en-US" altLang="en-US" sz="3200" b="1">
                <a:solidFill>
                  <a:schemeClr val="bg1"/>
                </a:solidFill>
                <a:latin typeface="Candara Light" panose="020E0502030303020204" charset="0"/>
                <a:cs typeface="Candara Light" panose="020E0502030303020204" charset="0"/>
              </a:rPr>
              <a:t>í</a:t>
            </a:r>
            <a:r>
              <a:rPr lang="en-US" altLang="pt-BR" sz="3200" b="1">
                <a:solidFill>
                  <a:schemeClr val="bg1"/>
                </a:solidFill>
                <a:latin typeface="Candara Light" panose="020E0502030303020204" charset="0"/>
                <a:cs typeface="Candara Light" panose="020E0502030303020204" charset="0"/>
              </a:rPr>
              <a:t>brio</a:t>
            </a:r>
            <a:endParaRPr lang="en-US" altLang="pt-BR" sz="3200" b="1">
              <a:solidFill>
                <a:schemeClr val="bg1"/>
              </a:solidFill>
              <a:latin typeface="Candara Light" panose="020E0502030303020204" charset="0"/>
              <a:cs typeface="Candara Light" panose="020E0502030303020204" charset="0"/>
            </a:endParaRPr>
          </a:p>
        </p:txBody>
      </p:sp>
      <p:sp>
        <p:nvSpPr>
          <p:cNvPr id="13" name="Caixa de Texto 12"/>
          <p:cNvSpPr txBox="1"/>
          <p:nvPr/>
        </p:nvSpPr>
        <p:spPr>
          <a:xfrm>
            <a:off x="7247890" y="8990330"/>
            <a:ext cx="2236470" cy="8509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pt-BR" altLang="en-US" sz="3200" b="1">
                <a:solidFill>
                  <a:schemeClr val="bg1"/>
                </a:solidFill>
                <a:latin typeface="Candara Light" panose="020E0502030303020204" charset="0"/>
                <a:cs typeface="Candara Light" panose="020E0502030303020204" charset="0"/>
              </a:rPr>
              <a:t>Liliane </a:t>
            </a:r>
            <a:endParaRPr lang="pt-BR" altLang="en-US" sz="3200" b="1">
              <a:solidFill>
                <a:schemeClr val="bg1"/>
              </a:solidFill>
              <a:latin typeface="Candara Light" panose="020E0502030303020204" charset="0"/>
              <a:cs typeface="Candara Light" panose="020E0502030303020204" charset="0"/>
            </a:endParaRPr>
          </a:p>
          <a:p>
            <a:pPr algn="ctr"/>
            <a:r>
              <a:rPr lang="pt-BR" altLang="en-US" sz="3200" b="1">
                <a:solidFill>
                  <a:schemeClr val="bg1"/>
                </a:solidFill>
                <a:latin typeface="Candara Light" panose="020E0502030303020204" charset="0"/>
                <a:cs typeface="Candara Light" panose="020E0502030303020204" charset="0"/>
              </a:rPr>
              <a:t>Tsukamoto</a:t>
            </a:r>
            <a:endParaRPr lang="pt-BR" altLang="en-US" sz="3200" b="1">
              <a:solidFill>
                <a:schemeClr val="bg1"/>
              </a:solidFill>
              <a:latin typeface="Candara Light" panose="020E0502030303020204" charset="0"/>
              <a:cs typeface="Candara Light" panose="020E050203030302020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Retângulo 2"/>
          <p:cNvSpPr/>
          <p:nvPr/>
        </p:nvSpPr>
        <p:spPr>
          <a:xfrm>
            <a:off x="0" y="-635"/>
            <a:ext cx="9601200" cy="128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pt-BR" altLang="en-US"/>
          </a:p>
        </p:txBody>
      </p:sp>
      <p:sp>
        <p:nvSpPr>
          <p:cNvPr id="9" name="Retângulo 8"/>
          <p:cNvSpPr/>
          <p:nvPr/>
        </p:nvSpPr>
        <p:spPr>
          <a:xfrm>
            <a:off x="0" y="2368550"/>
            <a:ext cx="9625965" cy="10433050"/>
          </a:xfrm>
          <a:prstGeom prst="rect">
            <a:avLst/>
          </a:prstGeom>
          <a:solidFill>
            <a:srgbClr val="00DE8D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pt-BR" altLang="en-US"/>
          </a:p>
        </p:txBody>
      </p:sp>
      <p:sp>
        <p:nvSpPr>
          <p:cNvPr id="7" name="Caixa de Texto 6"/>
          <p:cNvSpPr txBox="1"/>
          <p:nvPr/>
        </p:nvSpPr>
        <p:spPr>
          <a:xfrm>
            <a:off x="0" y="270510"/>
            <a:ext cx="8987790" cy="1745615"/>
          </a:xfrm>
          <a:prstGeom prst="rect">
            <a:avLst/>
          </a:prstGeom>
          <a:solidFill>
            <a:srgbClr val="00DE8D"/>
          </a:solidFill>
        </p:spPr>
        <p:txBody>
          <a:bodyPr wrap="square" rtlCol="0" anchor="ctr" anchorCtr="0">
            <a:noAutofit/>
          </a:bodyPr>
          <a:p>
            <a:r>
              <a:rPr lang="en-US" altLang="pt-BR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Conex</a:t>
            </a:r>
            <a:r>
              <a:rPr lang="" altLang="en-US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õ</a:t>
            </a:r>
            <a:r>
              <a:rPr lang="en-US" altLang="pt-BR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es Humanas</a:t>
            </a:r>
            <a:r>
              <a:rPr lang="en-US" altLang="pt-BR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:</a:t>
            </a:r>
            <a:r>
              <a:rPr lang="en-US" altLang="pt-BR" sz="3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 </a:t>
            </a:r>
            <a:endParaRPr lang="en-US" altLang="pt-BR" sz="36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charset="0"/>
              <a:cs typeface="Georgia" panose="02040502050405020303" charset="0"/>
            </a:endParaRPr>
          </a:p>
          <a:p>
            <a:r>
              <a:rPr lang="en-US" altLang="pt-BR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O Segredo para uma Vida Plena</a:t>
            </a:r>
            <a:endParaRPr lang="en-US" altLang="pt-BR" sz="32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12" name="Caixa de Texto 11"/>
          <p:cNvSpPr txBox="1"/>
          <p:nvPr/>
        </p:nvSpPr>
        <p:spPr>
          <a:xfrm>
            <a:off x="403225" y="2482215"/>
            <a:ext cx="8794750" cy="652208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 anchorCtr="0">
            <a:noAutofit/>
          </a:bodyPr>
          <a:p>
            <a:pPr indent="457200" algn="just" fontAlgn="auto">
              <a:spcAft>
                <a:spcPts val="600"/>
              </a:spcAft>
            </a:pP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 ser humano 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é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 naturalmente social, e as melhores formas de encontrar felicidade e equil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í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brio est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 em se conectar com outras pessoas. Estar rodeado por amigos e familiares, compartilhar experi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ê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ncias e apoiar quem amamos s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 formas poderosas de fortalecer o nosso bem-estar.</a:t>
            </a:r>
            <a:endParaRPr lang="en-US" altLang="pt-BR" sz="2800">
              <a:solidFill>
                <a:schemeClr val="bg1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indent="457200" algn="just" fontAlgn="auto">
              <a:spcAft>
                <a:spcPts val="600"/>
              </a:spcAft>
            </a:pPr>
            <a:endParaRPr lang="en-US" altLang="pt-BR" sz="2800">
              <a:solidFill>
                <a:schemeClr val="bg1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indent="457200" algn="just" fontAlgn="auto">
              <a:spcAft>
                <a:spcPts val="600"/>
              </a:spcAft>
            </a:pP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As zonas azuis mostram que a longevidade e a felicidade est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 profundamente ligadas à qualidade das rela</a:t>
            </a:r>
            <a:r>
              <a:rPr lang="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çõ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es que cultivamos. N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 subestime o poder de um sorriso, de um abra</a:t>
            </a:r>
            <a:r>
              <a:rPr lang="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ç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 ou de uma boa conversa. Fortale</a:t>
            </a:r>
            <a:r>
              <a:rPr lang="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ç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a os la</a:t>
            </a:r>
            <a:r>
              <a:rPr lang="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ç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os afetivos, e isso refletir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á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 diretamente na sua sa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ú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de mental e f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í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sica.</a:t>
            </a:r>
            <a:endParaRPr lang="en-US" altLang="pt-BR" sz="2800">
              <a:solidFill>
                <a:schemeClr val="bg1"/>
              </a:solidFill>
              <a:latin typeface="Georgia" panose="02040502050405020303" charset="0"/>
              <a:cs typeface="Georgia" panose="02040502050405020303" charset="0"/>
            </a:endParaRPr>
          </a:p>
        </p:txBody>
      </p:sp>
      <p:pic>
        <p:nvPicPr>
          <p:cNvPr id="14" name="Espaço Reservado para Conteúdo 4" descr="hand-drawn-water-lily-floral-background"/>
          <p:cNvPicPr>
            <a:picLocks noChangeAspect="1"/>
          </p:cNvPicPr>
          <p:nvPr>
            <p:ph sz="quarter" idx="13"/>
          </p:nvPr>
        </p:nvPicPr>
        <p:blipFill>
          <a:blip r:embed="rId1"/>
          <a:srcRect l="-175"/>
          <a:stretch>
            <a:fillRect/>
          </a:stretch>
        </p:blipFill>
        <p:spPr>
          <a:xfrm>
            <a:off x="1558925" y="9206865"/>
            <a:ext cx="8035925" cy="3594735"/>
          </a:xfrm>
          <a:prstGeom prst="rect">
            <a:avLst/>
          </a:prstGeom>
          <a:effectLst/>
        </p:spPr>
      </p:pic>
      <p:sp>
        <p:nvSpPr>
          <p:cNvPr id="13" name="Fluxograma: Processo Alternativo 12"/>
          <p:cNvSpPr/>
          <p:nvPr/>
        </p:nvSpPr>
        <p:spPr>
          <a:xfrm>
            <a:off x="403225" y="9562465"/>
            <a:ext cx="5908675" cy="2742565"/>
          </a:xfrm>
          <a:prstGeom prst="flowChartAlternate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pt-BR" altLang="en-US"/>
          </a:p>
        </p:txBody>
      </p:sp>
      <p:sp>
        <p:nvSpPr>
          <p:cNvPr id="19" name="Caixa de Texto 18"/>
          <p:cNvSpPr txBox="1"/>
          <p:nvPr/>
        </p:nvSpPr>
        <p:spPr>
          <a:xfrm>
            <a:off x="610235" y="9561830"/>
            <a:ext cx="5322570" cy="255016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indent="0" algn="ctr" fontAlgn="auto"/>
            <a:r>
              <a:rPr lang="en-US" altLang="pt-BR" sz="3200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 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"A felicidade est</a:t>
            </a:r>
            <a:r>
              <a:rPr lang="en-US" altLang="en-US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á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 </a:t>
            </a:r>
            <a:endParaRPr lang="en-US" altLang="pt-BR" sz="2400" b="1">
              <a:solidFill>
                <a:srgbClr val="00A86B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indent="0" algn="ctr" fontAlgn="auto"/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em compartilhar. Conecte-se com quem te faz bem e viva a vida em sua plenitude."</a:t>
            </a:r>
            <a:endParaRPr lang="en-US" altLang="pt-BR" sz="2400" b="1">
              <a:solidFill>
                <a:srgbClr val="00A86B"/>
              </a:solidFill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r>
              <a:rPr lang="en-US"/>
              <a:t>Caminho para o Bem-Estar - Liliane Tsukamoto</a:t>
            </a:r>
            <a:endParaRPr 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Retângulo 2"/>
          <p:cNvSpPr/>
          <p:nvPr/>
        </p:nvSpPr>
        <p:spPr>
          <a:xfrm>
            <a:off x="0" y="-635"/>
            <a:ext cx="9601200" cy="128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pt-BR" altLang="en-US"/>
          </a:p>
        </p:txBody>
      </p:sp>
      <p:sp>
        <p:nvSpPr>
          <p:cNvPr id="9" name="Retângulo 8"/>
          <p:cNvSpPr/>
          <p:nvPr/>
        </p:nvSpPr>
        <p:spPr>
          <a:xfrm>
            <a:off x="0" y="2368550"/>
            <a:ext cx="9625965" cy="10433050"/>
          </a:xfrm>
          <a:prstGeom prst="rect">
            <a:avLst/>
          </a:prstGeom>
          <a:solidFill>
            <a:srgbClr val="00DE8D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pt-BR" altLang="en-US"/>
          </a:p>
        </p:txBody>
      </p:sp>
      <p:sp>
        <p:nvSpPr>
          <p:cNvPr id="7" name="Caixa de Texto 6"/>
          <p:cNvSpPr txBox="1"/>
          <p:nvPr/>
        </p:nvSpPr>
        <p:spPr>
          <a:xfrm>
            <a:off x="0" y="270510"/>
            <a:ext cx="8987790" cy="1745615"/>
          </a:xfrm>
          <a:prstGeom prst="rect">
            <a:avLst/>
          </a:prstGeom>
          <a:solidFill>
            <a:srgbClr val="00DE8D"/>
          </a:solidFill>
        </p:spPr>
        <p:txBody>
          <a:bodyPr wrap="square" rtlCol="0" anchor="ctr" anchorCtr="0">
            <a:noAutofit/>
          </a:bodyPr>
          <a:p>
            <a:r>
              <a:rPr lang="en-US" altLang="pt-BR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O Poder do Descanso:</a:t>
            </a:r>
            <a:r>
              <a:rPr lang="en-US" altLang="pt-BR" sz="3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 </a:t>
            </a:r>
            <a:endParaRPr lang="en-US" altLang="pt-BR" sz="36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charset="0"/>
              <a:cs typeface="Georgia" panose="02040502050405020303" charset="0"/>
            </a:endParaRPr>
          </a:p>
          <a:p>
            <a:r>
              <a:rPr lang="en-US" altLang="pt-BR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Recarregue Suas Energias</a:t>
            </a:r>
            <a:endParaRPr lang="en-US" altLang="pt-BR" sz="32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12" name="Caixa de Texto 11"/>
          <p:cNvSpPr txBox="1"/>
          <p:nvPr/>
        </p:nvSpPr>
        <p:spPr>
          <a:xfrm>
            <a:off x="403225" y="2482215"/>
            <a:ext cx="8794750" cy="652208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 anchorCtr="0">
            <a:noAutofit/>
          </a:bodyPr>
          <a:p>
            <a:pPr indent="457200" algn="just" fontAlgn="auto">
              <a:spcAft>
                <a:spcPts val="600"/>
              </a:spcAft>
            </a:pP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Em um mundo acelerado, muitas vezes esquecemos o valor do descanso. Dormir bem e dedicar tempo para relaxar s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 essenciais para a nossa sa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ú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de. O descanso n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 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é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 apenas necess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á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rio para repor as energias f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í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sicas, mas tamb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é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m 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é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 vital para a mente.</a:t>
            </a:r>
            <a:endParaRPr lang="en-US" altLang="pt-BR" sz="2800">
              <a:solidFill>
                <a:schemeClr val="bg1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indent="457200" algn="just" fontAlgn="auto">
              <a:spcAft>
                <a:spcPts val="600"/>
              </a:spcAft>
            </a:pPr>
            <a:endParaRPr lang="en-US" altLang="pt-BR" sz="2800">
              <a:solidFill>
                <a:schemeClr val="bg1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indent="457200" algn="just" fontAlgn="auto">
              <a:spcAft>
                <a:spcPts val="600"/>
              </a:spcAft>
            </a:pP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As pessoas que vivem nas Zonas Azuis t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ê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m uma rela</a:t>
            </a:r>
            <a:r>
              <a:rPr lang="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ç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 saud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á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vel com o descanso. Elas sabem que o equil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í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brio entre o trabalho e o lazer 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é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 essencial para se manter bem a longo prazo. N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 sobrecarregue seu corpo e mente; invista no descanso para ter mais disposi</a:t>
            </a:r>
            <a:r>
              <a:rPr lang="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ç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 e alegria de viver.</a:t>
            </a:r>
            <a:endParaRPr lang="en-US" altLang="pt-BR" sz="2800">
              <a:solidFill>
                <a:schemeClr val="bg1"/>
              </a:solidFill>
              <a:latin typeface="Georgia" panose="02040502050405020303" charset="0"/>
              <a:cs typeface="Georgia" panose="02040502050405020303" charset="0"/>
            </a:endParaRPr>
          </a:p>
        </p:txBody>
      </p:sp>
      <p:pic>
        <p:nvPicPr>
          <p:cNvPr id="14" name="Espaço Reservado para Conteúdo 4" descr="hand-drawn-water-lily-floral-background"/>
          <p:cNvPicPr>
            <a:picLocks noChangeAspect="1"/>
          </p:cNvPicPr>
          <p:nvPr>
            <p:ph sz="quarter" idx="13"/>
          </p:nvPr>
        </p:nvPicPr>
        <p:blipFill>
          <a:blip r:embed="rId1"/>
          <a:srcRect l="-175"/>
          <a:stretch>
            <a:fillRect/>
          </a:stretch>
        </p:blipFill>
        <p:spPr>
          <a:xfrm>
            <a:off x="1558925" y="9206865"/>
            <a:ext cx="8035925" cy="3594735"/>
          </a:xfrm>
          <a:prstGeom prst="rect">
            <a:avLst/>
          </a:prstGeom>
          <a:effectLst/>
        </p:spPr>
      </p:pic>
      <p:sp>
        <p:nvSpPr>
          <p:cNvPr id="13" name="Fluxograma: Processo Alternativo 12"/>
          <p:cNvSpPr/>
          <p:nvPr/>
        </p:nvSpPr>
        <p:spPr>
          <a:xfrm>
            <a:off x="403225" y="9562465"/>
            <a:ext cx="5908675" cy="2742565"/>
          </a:xfrm>
          <a:prstGeom prst="flowChartAlternate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pt-BR" altLang="en-US"/>
          </a:p>
        </p:txBody>
      </p:sp>
      <p:sp>
        <p:nvSpPr>
          <p:cNvPr id="19" name="Caixa de Texto 18"/>
          <p:cNvSpPr txBox="1"/>
          <p:nvPr/>
        </p:nvSpPr>
        <p:spPr>
          <a:xfrm>
            <a:off x="610235" y="9561830"/>
            <a:ext cx="5322570" cy="255016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indent="0" algn="ctr" fontAlgn="auto"/>
            <a:r>
              <a:rPr lang="en-US" altLang="pt-BR" sz="3200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 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"Descansar </a:t>
            </a:r>
            <a:r>
              <a:rPr lang="en-US" altLang="en-US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é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 </a:t>
            </a:r>
            <a:endParaRPr lang="en-US" altLang="pt-BR" sz="2400" b="1">
              <a:solidFill>
                <a:srgbClr val="00A86B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indent="0" algn="ctr" fontAlgn="auto"/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um ato de autocuidado. </a:t>
            </a:r>
            <a:endParaRPr lang="en-US" altLang="pt-BR" sz="2400" b="1">
              <a:solidFill>
                <a:srgbClr val="00A86B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indent="0" algn="ctr" fontAlgn="auto"/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Recarregue-se, e voc</a:t>
            </a:r>
            <a:r>
              <a:rPr lang="en-US" altLang="en-US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ê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 ver</a:t>
            </a:r>
            <a:r>
              <a:rPr lang="en-US" altLang="en-US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á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 </a:t>
            </a:r>
            <a:endParaRPr lang="en-US" altLang="pt-BR" sz="2400" b="1">
              <a:solidFill>
                <a:srgbClr val="00A86B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indent="0" algn="ctr" fontAlgn="auto"/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o mundo com mais </a:t>
            </a:r>
            <a:endParaRPr lang="en-US" altLang="pt-BR" sz="2400" b="1">
              <a:solidFill>
                <a:srgbClr val="00A86B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indent="0" algn="ctr" fontAlgn="auto"/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clareza e energia."</a:t>
            </a:r>
            <a:endParaRPr lang="en-US" altLang="pt-BR" sz="2400" b="1">
              <a:solidFill>
                <a:srgbClr val="00A86B"/>
              </a:solidFill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r>
              <a:rPr lang="en-US"/>
              <a:t>Caminho para o Bem-Estar - Liliane Tsukamoto</a:t>
            </a:r>
            <a:endParaRPr 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Retângulo 2"/>
          <p:cNvSpPr/>
          <p:nvPr/>
        </p:nvSpPr>
        <p:spPr>
          <a:xfrm>
            <a:off x="0" y="-635"/>
            <a:ext cx="9601200" cy="128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pt-BR" altLang="en-US"/>
          </a:p>
        </p:txBody>
      </p:sp>
      <p:sp>
        <p:nvSpPr>
          <p:cNvPr id="9" name="Retângulo 8"/>
          <p:cNvSpPr/>
          <p:nvPr/>
        </p:nvSpPr>
        <p:spPr>
          <a:xfrm>
            <a:off x="0" y="2368550"/>
            <a:ext cx="9625965" cy="10433050"/>
          </a:xfrm>
          <a:prstGeom prst="rect">
            <a:avLst/>
          </a:prstGeom>
          <a:solidFill>
            <a:srgbClr val="00DE8D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pt-BR" altLang="en-US"/>
          </a:p>
        </p:txBody>
      </p:sp>
      <p:sp>
        <p:nvSpPr>
          <p:cNvPr id="7" name="Caixa de Texto 6"/>
          <p:cNvSpPr txBox="1"/>
          <p:nvPr/>
        </p:nvSpPr>
        <p:spPr>
          <a:xfrm>
            <a:off x="0" y="270510"/>
            <a:ext cx="8987790" cy="1745615"/>
          </a:xfrm>
          <a:prstGeom prst="rect">
            <a:avLst/>
          </a:prstGeom>
          <a:solidFill>
            <a:srgbClr val="00DE8D"/>
          </a:solidFill>
        </p:spPr>
        <p:txBody>
          <a:bodyPr wrap="square" rtlCol="0" anchor="ctr" anchorCtr="0">
            <a:noAutofit/>
          </a:bodyPr>
          <a:p>
            <a:r>
              <a:rPr lang="en-US" altLang="pt-BR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Exerc</a:t>
            </a:r>
            <a:r>
              <a:rPr lang="en-US" altLang="en-US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í</a:t>
            </a:r>
            <a:r>
              <a:rPr lang="en-US" altLang="pt-BR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cio Regular</a:t>
            </a:r>
            <a:r>
              <a:rPr lang="en-US" altLang="pt-BR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:</a:t>
            </a:r>
            <a:r>
              <a:rPr lang="en-US" altLang="pt-BR" sz="3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 </a:t>
            </a:r>
            <a:endParaRPr lang="en-US" altLang="pt-BR" sz="36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charset="0"/>
              <a:cs typeface="Georgia" panose="02040502050405020303" charset="0"/>
            </a:endParaRPr>
          </a:p>
          <a:p>
            <a:r>
              <a:rPr lang="en-US" altLang="pt-BR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O Segredo para um Corpo Forte e </a:t>
            </a:r>
            <a:endParaRPr lang="en-US" altLang="pt-BR" sz="32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charset="0"/>
              <a:cs typeface="Georgia" panose="02040502050405020303" charset="0"/>
            </a:endParaRPr>
          </a:p>
          <a:p>
            <a:r>
              <a:rPr lang="en-US" altLang="pt-BR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uma Mente Saud</a:t>
            </a:r>
            <a:r>
              <a:rPr lang="en-US" altLang="en-US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á</a:t>
            </a:r>
            <a:r>
              <a:rPr lang="en-US" altLang="pt-BR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vel</a:t>
            </a:r>
            <a:endParaRPr lang="en-US" altLang="pt-BR" sz="32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12" name="Caixa de Texto 11"/>
          <p:cNvSpPr txBox="1"/>
          <p:nvPr/>
        </p:nvSpPr>
        <p:spPr>
          <a:xfrm>
            <a:off x="403225" y="2482215"/>
            <a:ext cx="8794750" cy="652208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 anchorCtr="0">
            <a:noAutofit/>
          </a:bodyPr>
          <a:p>
            <a:pPr indent="457200" algn="just" fontAlgn="auto">
              <a:spcAft>
                <a:spcPts val="600"/>
              </a:spcAft>
            </a:pP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Manter-se ativo fisicamente n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 significa ser um atleta de alto desempenho, mas sim encontrar atividades que tragam prazer e bem-estar. Caminhar, dan</a:t>
            </a:r>
            <a:r>
              <a:rPr lang="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ç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ar ou praticar yoga s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 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ó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timos exemplos de exerc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í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cios simples que contribuem para a sa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ú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de f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í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sica e mental.</a:t>
            </a:r>
            <a:endParaRPr lang="en-US" altLang="pt-BR" sz="2800">
              <a:solidFill>
                <a:schemeClr val="bg1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indent="457200" algn="just" fontAlgn="auto">
              <a:spcAft>
                <a:spcPts val="600"/>
              </a:spcAft>
            </a:pPr>
            <a:endParaRPr lang="en-US" altLang="pt-BR" sz="2800">
              <a:solidFill>
                <a:schemeClr val="bg1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indent="457200" algn="just" fontAlgn="auto">
              <a:spcAft>
                <a:spcPts val="600"/>
              </a:spcAft>
            </a:pP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Em zonas azuis, o exerc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í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cio n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 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é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 apenas uma atividade para melhorar a apar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ê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ncia, mas sim uma maneira de manter o corpo e a mente jovens. Quando a pr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á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tica f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í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sica faz parte da rotina di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á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ria, o corpo responde com mais energia, vitalidade e longevidade.</a:t>
            </a:r>
            <a:endParaRPr lang="en-US" altLang="pt-BR" sz="2800">
              <a:solidFill>
                <a:schemeClr val="bg1"/>
              </a:solidFill>
              <a:latin typeface="Georgia" panose="02040502050405020303" charset="0"/>
              <a:cs typeface="Georgia" panose="02040502050405020303" charset="0"/>
            </a:endParaRPr>
          </a:p>
        </p:txBody>
      </p:sp>
      <p:pic>
        <p:nvPicPr>
          <p:cNvPr id="14" name="Espaço Reservado para Conteúdo 4" descr="hand-drawn-water-lily-floral-background"/>
          <p:cNvPicPr>
            <a:picLocks noChangeAspect="1"/>
          </p:cNvPicPr>
          <p:nvPr>
            <p:ph sz="quarter" idx="13"/>
          </p:nvPr>
        </p:nvPicPr>
        <p:blipFill>
          <a:blip r:embed="rId1"/>
          <a:srcRect l="-175"/>
          <a:stretch>
            <a:fillRect/>
          </a:stretch>
        </p:blipFill>
        <p:spPr>
          <a:xfrm>
            <a:off x="1558925" y="9206865"/>
            <a:ext cx="8035925" cy="3594735"/>
          </a:xfrm>
          <a:prstGeom prst="rect">
            <a:avLst/>
          </a:prstGeom>
          <a:effectLst/>
        </p:spPr>
      </p:pic>
      <p:sp>
        <p:nvSpPr>
          <p:cNvPr id="13" name="Fluxograma: Processo Alternativo 12"/>
          <p:cNvSpPr/>
          <p:nvPr/>
        </p:nvSpPr>
        <p:spPr>
          <a:xfrm>
            <a:off x="403225" y="9562465"/>
            <a:ext cx="5908675" cy="2742565"/>
          </a:xfrm>
          <a:prstGeom prst="flowChartAlternate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pt-BR" altLang="en-US"/>
          </a:p>
        </p:txBody>
      </p:sp>
      <p:sp>
        <p:nvSpPr>
          <p:cNvPr id="19" name="Caixa de Texto 18"/>
          <p:cNvSpPr txBox="1"/>
          <p:nvPr/>
        </p:nvSpPr>
        <p:spPr>
          <a:xfrm>
            <a:off x="610235" y="9561830"/>
            <a:ext cx="5322570" cy="255016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indent="0" algn="ctr" fontAlgn="auto"/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"Movimente-se com prazer e ver</a:t>
            </a:r>
            <a:r>
              <a:rPr lang="en-US" altLang="en-US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á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 seu corpo e mente florescerem. A atividade f</a:t>
            </a:r>
            <a:r>
              <a:rPr lang="en-US" altLang="en-US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í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sica </a:t>
            </a:r>
            <a:r>
              <a:rPr lang="en-US" altLang="en-US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é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 o caminho para um </a:t>
            </a:r>
            <a:endParaRPr lang="en-US" altLang="pt-BR" sz="2400" b="1">
              <a:solidFill>
                <a:srgbClr val="00A86B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indent="0" algn="ctr" fontAlgn="auto"/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bem-estar duradouro."</a:t>
            </a:r>
            <a:endParaRPr lang="en-US" altLang="pt-BR" sz="2400" b="1">
              <a:solidFill>
                <a:srgbClr val="00A86B"/>
              </a:solidFill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r>
              <a:rPr lang="en-US"/>
              <a:t>Caminho para o Bem-Estar - Liliane Tsukamoto</a:t>
            </a:r>
            <a:endParaRPr 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Retângulo 2"/>
          <p:cNvSpPr/>
          <p:nvPr/>
        </p:nvSpPr>
        <p:spPr>
          <a:xfrm>
            <a:off x="0" y="-635"/>
            <a:ext cx="9601200" cy="128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pt-BR" altLang="en-US"/>
          </a:p>
        </p:txBody>
      </p:sp>
      <p:sp>
        <p:nvSpPr>
          <p:cNvPr id="9" name="Retângulo 8"/>
          <p:cNvSpPr/>
          <p:nvPr/>
        </p:nvSpPr>
        <p:spPr>
          <a:xfrm>
            <a:off x="0" y="2368550"/>
            <a:ext cx="9625965" cy="10433050"/>
          </a:xfrm>
          <a:prstGeom prst="rect">
            <a:avLst/>
          </a:prstGeom>
          <a:solidFill>
            <a:srgbClr val="00DE8D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pt-BR" altLang="en-US"/>
          </a:p>
        </p:txBody>
      </p:sp>
      <p:sp>
        <p:nvSpPr>
          <p:cNvPr id="7" name="Caixa de Texto 6"/>
          <p:cNvSpPr txBox="1"/>
          <p:nvPr/>
        </p:nvSpPr>
        <p:spPr>
          <a:xfrm>
            <a:off x="0" y="270510"/>
            <a:ext cx="8987790" cy="1745615"/>
          </a:xfrm>
          <a:prstGeom prst="rect">
            <a:avLst/>
          </a:prstGeom>
          <a:solidFill>
            <a:srgbClr val="00DE8D"/>
          </a:solidFill>
        </p:spPr>
        <p:txBody>
          <a:bodyPr wrap="square" rtlCol="0" anchor="ctr" anchorCtr="0">
            <a:noAutofit/>
          </a:bodyPr>
          <a:p>
            <a:r>
              <a:rPr lang="en-US" altLang="pt-BR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Alimenta</a:t>
            </a:r>
            <a:r>
              <a:rPr lang="" altLang="en-US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ç</a:t>
            </a:r>
            <a:r>
              <a:rPr lang="en-US" altLang="en-US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o Consciente</a:t>
            </a:r>
            <a:r>
              <a:rPr lang="en-US" altLang="pt-BR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:</a:t>
            </a:r>
            <a:r>
              <a:rPr lang="en-US" altLang="pt-BR" sz="3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 </a:t>
            </a:r>
            <a:endParaRPr lang="en-US" altLang="pt-BR" sz="36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charset="0"/>
              <a:cs typeface="Georgia" panose="02040502050405020303" charset="0"/>
            </a:endParaRPr>
          </a:p>
          <a:p>
            <a:r>
              <a:rPr lang="en-US" altLang="pt-BR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Nutri</a:t>
            </a:r>
            <a:r>
              <a:rPr lang="" altLang="en-US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ç</a:t>
            </a:r>
            <a:r>
              <a:rPr lang="en-US" altLang="en-US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o para o Corpo e a Alma</a:t>
            </a:r>
            <a:endParaRPr lang="en-US" altLang="pt-BR" sz="32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12" name="Caixa de Texto 11"/>
          <p:cNvSpPr txBox="1"/>
          <p:nvPr/>
        </p:nvSpPr>
        <p:spPr>
          <a:xfrm>
            <a:off x="403225" y="2482215"/>
            <a:ext cx="8794750" cy="652208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 anchorCtr="0">
            <a:noAutofit/>
          </a:bodyPr>
          <a:p>
            <a:pPr indent="457200" algn="just" fontAlgn="auto">
              <a:spcAft>
                <a:spcPts val="600"/>
              </a:spcAft>
            </a:pP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A alimenta</a:t>
            </a:r>
            <a:r>
              <a:rPr lang="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ç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 desempenha um papel crucial na nossa sa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ú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de. Comer de forma consciente significa prestar aten</a:t>
            </a:r>
            <a:r>
              <a:rPr lang="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ç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 no que estamos consumindo, escolhendo alimentos frescos e nutritivos que alimentem tanto o corpo quanto a mente. Nas Zonas Azuis, as pessoas priorizam alimentos naturais e simples, que fornecem a energia necess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á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ria para uma vida longa e saud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á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vel.</a:t>
            </a:r>
            <a:endParaRPr lang="en-US" altLang="pt-BR" sz="2800">
              <a:solidFill>
                <a:schemeClr val="bg1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indent="457200" algn="just" fontAlgn="auto">
              <a:spcAft>
                <a:spcPts val="600"/>
              </a:spcAft>
            </a:pPr>
            <a:endParaRPr lang="en-US" altLang="pt-BR" sz="2800">
              <a:solidFill>
                <a:schemeClr val="bg1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indent="457200" algn="just" fontAlgn="auto">
              <a:spcAft>
                <a:spcPts val="600"/>
              </a:spcAft>
            </a:pP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Evite dietas restritivas ou modismos, e foque em uma alimenta</a:t>
            </a:r>
            <a:r>
              <a:rPr lang="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ç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 equilibrada. Comer com aten</a:t>
            </a:r>
            <a:r>
              <a:rPr lang="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ç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o, saborear cada refei</a:t>
            </a:r>
            <a:r>
              <a:rPr lang="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ç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 e valorizar os alimentos frescos pode transformar a sua sa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ú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de e bem-estar. Quando voc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ê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 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alimenta o corpo com carinho, ele responde com mais vitalidade.</a:t>
            </a:r>
            <a:endParaRPr lang="en-US" altLang="pt-BR" sz="2800">
              <a:solidFill>
                <a:schemeClr val="bg1"/>
              </a:solidFill>
              <a:latin typeface="Georgia" panose="02040502050405020303" charset="0"/>
              <a:cs typeface="Georgia" panose="02040502050405020303" charset="0"/>
            </a:endParaRPr>
          </a:p>
        </p:txBody>
      </p:sp>
      <p:pic>
        <p:nvPicPr>
          <p:cNvPr id="14" name="Espaço Reservado para Conteúdo 4" descr="hand-drawn-water-lily-floral-background"/>
          <p:cNvPicPr>
            <a:picLocks noChangeAspect="1"/>
          </p:cNvPicPr>
          <p:nvPr>
            <p:ph sz="quarter" idx="13"/>
          </p:nvPr>
        </p:nvPicPr>
        <p:blipFill>
          <a:blip r:embed="rId1"/>
          <a:srcRect l="-175"/>
          <a:stretch>
            <a:fillRect/>
          </a:stretch>
        </p:blipFill>
        <p:spPr>
          <a:xfrm>
            <a:off x="1558925" y="9206865"/>
            <a:ext cx="8035925" cy="3594735"/>
          </a:xfrm>
          <a:prstGeom prst="rect">
            <a:avLst/>
          </a:prstGeom>
          <a:effectLst/>
        </p:spPr>
      </p:pic>
      <p:sp>
        <p:nvSpPr>
          <p:cNvPr id="13" name="Fluxograma: Processo Alternativo 12"/>
          <p:cNvSpPr/>
          <p:nvPr/>
        </p:nvSpPr>
        <p:spPr>
          <a:xfrm>
            <a:off x="403225" y="9562465"/>
            <a:ext cx="5908675" cy="2742565"/>
          </a:xfrm>
          <a:prstGeom prst="flowChartAlternate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pt-BR" altLang="en-US"/>
          </a:p>
        </p:txBody>
      </p:sp>
      <p:sp>
        <p:nvSpPr>
          <p:cNvPr id="19" name="Caixa de Texto 18"/>
          <p:cNvSpPr txBox="1"/>
          <p:nvPr/>
        </p:nvSpPr>
        <p:spPr>
          <a:xfrm>
            <a:off x="610235" y="9561830"/>
            <a:ext cx="5322570" cy="255016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indent="0" algn="ctr" fontAlgn="auto"/>
            <a:r>
              <a:rPr lang="en-US" altLang="pt-BR" sz="3200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 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"O que voc</a:t>
            </a:r>
            <a:r>
              <a:rPr lang="en-US" altLang="en-US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ê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 coloca no seu corpo reflete em como voc</a:t>
            </a:r>
            <a:r>
              <a:rPr lang="en-US" altLang="en-US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ê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 se sente. Escolha alimentos </a:t>
            </a:r>
            <a:endParaRPr lang="en-US" altLang="pt-BR" sz="2400" b="1">
              <a:solidFill>
                <a:srgbClr val="00A86B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indent="0" algn="ctr" fontAlgn="auto"/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que nutram sua energia </a:t>
            </a:r>
            <a:endParaRPr lang="en-US" altLang="pt-BR" sz="2400" b="1">
              <a:solidFill>
                <a:srgbClr val="00A86B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indent="0" algn="ctr" fontAlgn="auto"/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e seu bem-estar."</a:t>
            </a:r>
            <a:endParaRPr lang="en-US" altLang="pt-BR" sz="2400" b="1">
              <a:solidFill>
                <a:srgbClr val="00A86B"/>
              </a:solidFill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r>
              <a:rPr lang="en-US"/>
              <a:t>Caminho para o Bem-Estar - Liliane Tsukamoto</a:t>
            </a:r>
            <a:endParaRPr 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Retângulo 3"/>
          <p:cNvSpPr/>
          <p:nvPr/>
        </p:nvSpPr>
        <p:spPr>
          <a:xfrm>
            <a:off x="0" y="0"/>
            <a:ext cx="9625965" cy="12801600"/>
          </a:xfrm>
          <a:prstGeom prst="rect">
            <a:avLst/>
          </a:prstGeom>
          <a:solidFill>
            <a:srgbClr val="00DE8D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pt-BR" altLang="en-US"/>
          </a:p>
        </p:txBody>
      </p:sp>
      <p:sp>
        <p:nvSpPr>
          <p:cNvPr id="5" name="Retângulo 4"/>
          <p:cNvSpPr/>
          <p:nvPr/>
        </p:nvSpPr>
        <p:spPr>
          <a:xfrm>
            <a:off x="859155" y="845820"/>
            <a:ext cx="7937500" cy="109499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pt-BR" altLang="en-US"/>
          </a:p>
        </p:txBody>
      </p:sp>
      <p:pic>
        <p:nvPicPr>
          <p:cNvPr id="7" name="Espaço Reservado para Conteúdo 6" descr="pexels-felixmittermeier-957024"/>
          <p:cNvPicPr>
            <a:picLocks noChangeAspect="1"/>
          </p:cNvPicPr>
          <p:nvPr>
            <p:ph sz="quarter" idx="13"/>
          </p:nvPr>
        </p:nvPicPr>
        <p:blipFill>
          <a:blip r:embed="rId1"/>
          <a:srcRect t="72636"/>
          <a:stretch>
            <a:fillRect/>
          </a:stretch>
        </p:blipFill>
        <p:spPr>
          <a:xfrm>
            <a:off x="859155" y="7939405"/>
            <a:ext cx="7938135" cy="1510665"/>
          </a:xfrm>
          <a:prstGeom prst="rect">
            <a:avLst/>
          </a:prstGeom>
        </p:spPr>
      </p:pic>
      <p:pic>
        <p:nvPicPr>
          <p:cNvPr id="12" name="Espaço Reservado para Conteúdo 6" descr="pexels-felixmittermeier-957024"/>
          <p:cNvPicPr>
            <a:picLocks noChangeAspect="1"/>
          </p:cNvPicPr>
          <p:nvPr/>
        </p:nvPicPr>
        <p:blipFill>
          <a:blip r:embed="rId1"/>
          <a:srcRect b="63826"/>
          <a:stretch>
            <a:fillRect/>
          </a:stretch>
        </p:blipFill>
        <p:spPr>
          <a:xfrm>
            <a:off x="860425" y="2595880"/>
            <a:ext cx="7936865" cy="1511935"/>
          </a:xfrm>
          <a:prstGeom prst="rect">
            <a:avLst/>
          </a:prstGeom>
        </p:spPr>
      </p:pic>
      <p:sp>
        <p:nvSpPr>
          <p:cNvPr id="14" name="Caixa de Texto 13"/>
          <p:cNvSpPr txBox="1"/>
          <p:nvPr/>
        </p:nvSpPr>
        <p:spPr>
          <a:xfrm>
            <a:off x="1233805" y="4500245"/>
            <a:ext cx="7131685" cy="3046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pt-BR" altLang="en-US" sz="48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Capítulo </a:t>
            </a:r>
            <a:endParaRPr lang="pt-BR" altLang="en-US" sz="4800" b="1">
              <a:solidFill>
                <a:srgbClr val="00A86B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algn="ctr"/>
            <a:r>
              <a:rPr lang="pt-BR" altLang="en-US" sz="48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03</a:t>
            </a:r>
            <a:endParaRPr lang="pt-BR" altLang="en-US" sz="4800" b="1">
              <a:solidFill>
                <a:srgbClr val="00A86B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algn="ctr"/>
            <a:r>
              <a:rPr lang="pt-BR" altLang="en-US" sz="48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================</a:t>
            </a:r>
            <a:endParaRPr lang="pt-BR" altLang="en-US" sz="4800" b="1">
              <a:solidFill>
                <a:srgbClr val="00A86B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algn="ctr"/>
            <a:r>
              <a:rPr lang="pt-BR" altLang="en-US" sz="48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Soft Skills</a:t>
            </a:r>
            <a:endParaRPr lang="pt-BR" altLang="en-US" sz="4800" b="1">
              <a:solidFill>
                <a:srgbClr val="00A86B"/>
              </a:solidFill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r>
              <a:rPr lang="en-US"/>
              <a:t>Caminho para o Bem-Estar - Liliane Tsukamoto</a:t>
            </a:r>
            <a:endParaRPr 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Retângulo 2"/>
          <p:cNvSpPr/>
          <p:nvPr/>
        </p:nvSpPr>
        <p:spPr>
          <a:xfrm>
            <a:off x="0" y="-635"/>
            <a:ext cx="9601200" cy="128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pt-BR" altLang="en-US"/>
          </a:p>
        </p:txBody>
      </p:sp>
      <p:sp>
        <p:nvSpPr>
          <p:cNvPr id="9" name="Retângulo 8"/>
          <p:cNvSpPr/>
          <p:nvPr/>
        </p:nvSpPr>
        <p:spPr>
          <a:xfrm>
            <a:off x="0" y="2368550"/>
            <a:ext cx="9625965" cy="10433050"/>
          </a:xfrm>
          <a:prstGeom prst="rect">
            <a:avLst/>
          </a:prstGeom>
          <a:solidFill>
            <a:srgbClr val="00DE8D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pt-BR" altLang="en-US"/>
          </a:p>
        </p:txBody>
      </p:sp>
      <p:sp>
        <p:nvSpPr>
          <p:cNvPr id="7" name="Caixa de Texto 6"/>
          <p:cNvSpPr txBox="1"/>
          <p:nvPr/>
        </p:nvSpPr>
        <p:spPr>
          <a:xfrm>
            <a:off x="0" y="270510"/>
            <a:ext cx="8987790" cy="1745615"/>
          </a:xfrm>
          <a:prstGeom prst="rect">
            <a:avLst/>
          </a:prstGeom>
          <a:solidFill>
            <a:srgbClr val="00DE8D"/>
          </a:solidFill>
        </p:spPr>
        <p:txBody>
          <a:bodyPr wrap="square" rtlCol="0" anchor="ctr" anchorCtr="0">
            <a:noAutofit/>
          </a:bodyPr>
          <a:p>
            <a:r>
              <a:rPr lang="en-US" altLang="pt-BR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A Import</a:t>
            </a:r>
            <a:r>
              <a:rPr lang="en-US" altLang="en-US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â</a:t>
            </a:r>
            <a:r>
              <a:rPr lang="en-US" altLang="pt-BR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ncia das Soft Skills</a:t>
            </a:r>
            <a:r>
              <a:rPr lang="en-US" altLang="pt-BR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:</a:t>
            </a:r>
            <a:r>
              <a:rPr lang="en-US" altLang="pt-BR" sz="3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 </a:t>
            </a:r>
            <a:endParaRPr lang="en-US" altLang="pt-BR" sz="36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charset="0"/>
              <a:cs typeface="Georgia" panose="02040502050405020303" charset="0"/>
            </a:endParaRPr>
          </a:p>
          <a:p>
            <a:r>
              <a:rPr lang="en-US" altLang="pt-BR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Habilidades interpessoais essenciais </a:t>
            </a:r>
            <a:endParaRPr lang="en-US" altLang="pt-BR" sz="32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charset="0"/>
              <a:cs typeface="Georgia" panose="02040502050405020303" charset="0"/>
            </a:endParaRPr>
          </a:p>
          <a:p>
            <a:r>
              <a:rPr lang="en-US" altLang="pt-BR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para o sucesso</a:t>
            </a:r>
            <a:endParaRPr lang="en-US" altLang="pt-BR" sz="32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12" name="Caixa de Texto 11"/>
          <p:cNvSpPr txBox="1"/>
          <p:nvPr/>
        </p:nvSpPr>
        <p:spPr>
          <a:xfrm>
            <a:off x="403225" y="2482215"/>
            <a:ext cx="8794750" cy="652208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noAutofit/>
          </a:bodyPr>
          <a:p>
            <a:pPr indent="457200" algn="just" fontAlgn="auto">
              <a:spcAft>
                <a:spcPts val="600"/>
              </a:spcAft>
            </a:pP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Soft skills s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 habilidades interpessoais e comportamentais que ajudam as pessoas a interagir de maneira eficaz e harmoniosa com os outros. Elas incluem compet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ê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ncias como comunica</a:t>
            </a:r>
            <a:r>
              <a:rPr lang="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ç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o, empatia, trabalho em equipe, lideran</a:t>
            </a:r>
            <a:r>
              <a:rPr lang="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ç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a e gest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 do tempo. </a:t>
            </a:r>
            <a:r>
              <a:rPr lang="pt-BR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S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 mais relacionadas ao comportamento, atitudes e forma como lidamos com situa</a:t>
            </a:r>
            <a:r>
              <a:rPr lang="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çõ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es do dia a dia, seja no trabalho ou na vida pessoal.</a:t>
            </a:r>
            <a:endParaRPr lang="en-US" altLang="pt-BR" sz="2800">
              <a:solidFill>
                <a:schemeClr val="bg1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indent="457200" algn="just" fontAlgn="auto">
              <a:spcAft>
                <a:spcPts val="600"/>
              </a:spcAft>
            </a:pP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Essas habilidades s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 essenciais porque permitem que as pessoas se adaptem melhor aos desafios, resolvam conflitos de maneira construtiva e colaborem de forma eficaz com diferentes tipos de pessoas. Hoje em dia, elas s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 altamente valorizadas pelas empresas, pois influenciam diretamente no ambiente de trabalho e no sucesso de projetos em equipe.</a:t>
            </a:r>
            <a:endParaRPr lang="en-US" altLang="pt-BR" sz="2800">
              <a:solidFill>
                <a:schemeClr val="bg1"/>
              </a:solidFill>
              <a:latin typeface="Georgia" panose="02040502050405020303" charset="0"/>
              <a:cs typeface="Georgia" panose="02040502050405020303" charset="0"/>
            </a:endParaRPr>
          </a:p>
        </p:txBody>
      </p:sp>
      <p:pic>
        <p:nvPicPr>
          <p:cNvPr id="14" name="Espaço Reservado para Conteúdo 4" descr="hand-drawn-water-lily-floral-background"/>
          <p:cNvPicPr>
            <a:picLocks noChangeAspect="1"/>
          </p:cNvPicPr>
          <p:nvPr>
            <p:ph sz="quarter" idx="13"/>
          </p:nvPr>
        </p:nvPicPr>
        <p:blipFill>
          <a:blip r:embed="rId1"/>
          <a:srcRect l="-175"/>
          <a:stretch>
            <a:fillRect/>
          </a:stretch>
        </p:blipFill>
        <p:spPr>
          <a:xfrm>
            <a:off x="1558925" y="9206865"/>
            <a:ext cx="8035925" cy="3594735"/>
          </a:xfrm>
          <a:prstGeom prst="rect">
            <a:avLst/>
          </a:prstGeom>
          <a:effectLst/>
        </p:spPr>
      </p:pic>
      <p:sp>
        <p:nvSpPr>
          <p:cNvPr id="13" name="Fluxograma: Processo Alternativo 12"/>
          <p:cNvSpPr/>
          <p:nvPr/>
        </p:nvSpPr>
        <p:spPr>
          <a:xfrm>
            <a:off x="403225" y="9562465"/>
            <a:ext cx="5908675" cy="2742565"/>
          </a:xfrm>
          <a:prstGeom prst="flowChartAlternate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pt-BR" altLang="en-US"/>
          </a:p>
        </p:txBody>
      </p:sp>
      <p:sp>
        <p:nvSpPr>
          <p:cNvPr id="19" name="Caixa de Texto 18"/>
          <p:cNvSpPr txBox="1"/>
          <p:nvPr/>
        </p:nvSpPr>
        <p:spPr>
          <a:xfrm>
            <a:off x="610235" y="9561830"/>
            <a:ext cx="5322570" cy="255016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indent="0" algn="ctr" fontAlgn="auto"/>
            <a:r>
              <a:rPr lang="en-US" altLang="pt-BR" sz="3200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 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"Desenvolver </a:t>
            </a:r>
            <a:r>
              <a:rPr lang="pt-BR" altLang="en-US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as 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soft skills promove o autoconhecimento, ajudando voc</a:t>
            </a:r>
            <a:r>
              <a:rPr lang="en-US" altLang="en-US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ê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 a lidar melhor com emo</a:t>
            </a:r>
            <a:r>
              <a:rPr lang="" altLang="en-US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çõ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es e </a:t>
            </a:r>
            <a:endParaRPr lang="en-US" altLang="pt-BR" sz="2400" b="1">
              <a:solidFill>
                <a:srgbClr val="00A86B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indent="0" algn="ctr" fontAlgn="auto"/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desafios do dia a dia."</a:t>
            </a:r>
            <a:endParaRPr lang="en-US" altLang="pt-BR" sz="2400" b="1">
              <a:solidFill>
                <a:srgbClr val="00A86B"/>
              </a:solidFill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r>
              <a:rPr lang="en-US"/>
              <a:t>Caminho para o Bem-Estar - Liliane Tsukamoto</a:t>
            </a:r>
            <a:endParaRPr 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Retângulo 2"/>
          <p:cNvSpPr/>
          <p:nvPr/>
        </p:nvSpPr>
        <p:spPr>
          <a:xfrm>
            <a:off x="0" y="-635"/>
            <a:ext cx="9601200" cy="128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pt-BR" altLang="en-US"/>
          </a:p>
        </p:txBody>
      </p:sp>
      <p:sp>
        <p:nvSpPr>
          <p:cNvPr id="9" name="Retângulo 8"/>
          <p:cNvSpPr/>
          <p:nvPr/>
        </p:nvSpPr>
        <p:spPr>
          <a:xfrm>
            <a:off x="0" y="2368550"/>
            <a:ext cx="9625965" cy="10433050"/>
          </a:xfrm>
          <a:prstGeom prst="rect">
            <a:avLst/>
          </a:prstGeom>
          <a:solidFill>
            <a:srgbClr val="00DE8D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pt-BR" altLang="en-US"/>
          </a:p>
        </p:txBody>
      </p:sp>
      <p:sp>
        <p:nvSpPr>
          <p:cNvPr id="7" name="Caixa de Texto 6"/>
          <p:cNvSpPr txBox="1"/>
          <p:nvPr/>
        </p:nvSpPr>
        <p:spPr>
          <a:xfrm>
            <a:off x="0" y="270510"/>
            <a:ext cx="8987790" cy="1745615"/>
          </a:xfrm>
          <a:prstGeom prst="rect">
            <a:avLst/>
          </a:prstGeom>
          <a:solidFill>
            <a:srgbClr val="00DE8D"/>
          </a:solidFill>
        </p:spPr>
        <p:txBody>
          <a:bodyPr wrap="square" rtlCol="0" anchor="ctr" anchorCtr="0">
            <a:noAutofit/>
          </a:bodyPr>
          <a:p>
            <a:r>
              <a:rPr lang="en-US" altLang="pt-BR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Gest</a:t>
            </a:r>
            <a:r>
              <a:rPr lang="en-US" altLang="en-US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o do Tempo</a:t>
            </a:r>
            <a:r>
              <a:rPr lang="en-US" altLang="pt-BR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:</a:t>
            </a:r>
            <a:r>
              <a:rPr lang="en-US" altLang="pt-BR" sz="3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 </a:t>
            </a:r>
            <a:endParaRPr lang="en-US" altLang="pt-BR" sz="36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charset="0"/>
              <a:cs typeface="Georgia" panose="02040502050405020303" charset="0"/>
            </a:endParaRPr>
          </a:p>
          <a:p>
            <a:r>
              <a:rPr lang="en-US" altLang="pt-BR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Criando Espa</a:t>
            </a:r>
            <a:r>
              <a:rPr lang="" altLang="en-US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ç</a:t>
            </a:r>
            <a:r>
              <a:rPr lang="en-US" altLang="pt-BR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o para o Essencial</a:t>
            </a:r>
            <a:endParaRPr lang="en-US" altLang="pt-BR" sz="32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12" name="Caixa de Texto 11"/>
          <p:cNvSpPr txBox="1"/>
          <p:nvPr/>
        </p:nvSpPr>
        <p:spPr>
          <a:xfrm>
            <a:off x="403225" y="2482215"/>
            <a:ext cx="8794750" cy="652208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 anchorCtr="0">
            <a:noAutofit/>
          </a:bodyPr>
          <a:p>
            <a:pPr indent="457200" algn="just" fontAlgn="auto">
              <a:spcAft>
                <a:spcPts val="600"/>
              </a:spcAft>
            </a:pP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Vivemos em um mundo acelerado, onde o tempo parece ser cada vez mais escasso. No entanto, a gest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 do tempo eficaz 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é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 uma das chaves para uma vida equilibrada. Organize seu dia para incluir o que realmente importa: trabalho, lazer, descanso e momentos de conex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 com os outros.</a:t>
            </a:r>
            <a:endParaRPr lang="en-US" altLang="pt-BR" sz="2800">
              <a:solidFill>
                <a:schemeClr val="bg1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indent="457200" algn="just" fontAlgn="auto">
              <a:spcAft>
                <a:spcPts val="600"/>
              </a:spcAft>
            </a:pPr>
            <a:endParaRPr lang="en-US" altLang="pt-BR" sz="2800">
              <a:solidFill>
                <a:schemeClr val="bg1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indent="457200" algn="just" fontAlgn="auto">
              <a:spcAft>
                <a:spcPts val="600"/>
              </a:spcAft>
            </a:pP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Quem consegue administrar bem o tempo n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 se perde nas distra</a:t>
            </a:r>
            <a:r>
              <a:rPr lang="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çõ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es e consegue aproveitar o melhor de cada momento. Fa</a:t>
            </a:r>
            <a:r>
              <a:rPr lang="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ç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a o que realmente importa e aprenda a dizer "n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o" ao que n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 agrega valor à sua vida.</a:t>
            </a:r>
            <a:endParaRPr lang="en-US" altLang="pt-BR" sz="2800">
              <a:solidFill>
                <a:schemeClr val="bg1"/>
              </a:solidFill>
              <a:latin typeface="Georgia" panose="02040502050405020303" charset="0"/>
              <a:cs typeface="Georgia" panose="02040502050405020303" charset="0"/>
            </a:endParaRPr>
          </a:p>
        </p:txBody>
      </p:sp>
      <p:pic>
        <p:nvPicPr>
          <p:cNvPr id="14" name="Espaço Reservado para Conteúdo 4" descr="hand-drawn-water-lily-floral-background"/>
          <p:cNvPicPr>
            <a:picLocks noChangeAspect="1"/>
          </p:cNvPicPr>
          <p:nvPr>
            <p:ph sz="quarter" idx="13"/>
          </p:nvPr>
        </p:nvPicPr>
        <p:blipFill>
          <a:blip r:embed="rId1"/>
          <a:srcRect l="-175"/>
          <a:stretch>
            <a:fillRect/>
          </a:stretch>
        </p:blipFill>
        <p:spPr>
          <a:xfrm>
            <a:off x="1558925" y="9206865"/>
            <a:ext cx="8035925" cy="3594735"/>
          </a:xfrm>
          <a:prstGeom prst="rect">
            <a:avLst/>
          </a:prstGeom>
          <a:effectLst/>
        </p:spPr>
      </p:pic>
      <p:sp>
        <p:nvSpPr>
          <p:cNvPr id="13" name="Fluxograma: Processo Alternativo 12"/>
          <p:cNvSpPr/>
          <p:nvPr/>
        </p:nvSpPr>
        <p:spPr>
          <a:xfrm>
            <a:off x="403225" y="9562465"/>
            <a:ext cx="5908675" cy="2742565"/>
          </a:xfrm>
          <a:prstGeom prst="flowChartAlternate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pt-BR" altLang="en-US"/>
          </a:p>
        </p:txBody>
      </p:sp>
      <p:sp>
        <p:nvSpPr>
          <p:cNvPr id="19" name="Caixa de Texto 18"/>
          <p:cNvSpPr txBox="1"/>
          <p:nvPr/>
        </p:nvSpPr>
        <p:spPr>
          <a:xfrm>
            <a:off x="610235" y="9561830"/>
            <a:ext cx="5322570" cy="255016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indent="0" algn="ctr" fontAlgn="auto"/>
            <a:r>
              <a:rPr lang="en-US" altLang="pt-BR" sz="3200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 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"O tempo </a:t>
            </a:r>
            <a:r>
              <a:rPr lang="en-US" altLang="en-US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é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 o recurso </a:t>
            </a:r>
            <a:endParaRPr lang="en-US" altLang="pt-BR" sz="2400" b="1">
              <a:solidFill>
                <a:srgbClr val="00A86B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indent="0" algn="ctr" fontAlgn="auto"/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mais precioso que temos. </a:t>
            </a:r>
            <a:endParaRPr lang="en-US" altLang="pt-BR" sz="2400" b="1">
              <a:solidFill>
                <a:srgbClr val="00A86B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indent="0" algn="ctr" fontAlgn="auto"/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Use-o com sabedoria para </a:t>
            </a:r>
            <a:endParaRPr lang="en-US" altLang="pt-BR" sz="2400" b="1">
              <a:solidFill>
                <a:srgbClr val="00A86B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indent="0" algn="ctr" fontAlgn="auto"/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o que realmente traz </a:t>
            </a:r>
            <a:endParaRPr lang="en-US" altLang="pt-BR" sz="2400" b="1">
              <a:solidFill>
                <a:srgbClr val="00A86B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indent="0" algn="ctr" fontAlgn="auto"/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felicidade e prop</a:t>
            </a:r>
            <a:r>
              <a:rPr lang="en-US" altLang="en-US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ó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sito."</a:t>
            </a:r>
            <a:endParaRPr lang="en-US" altLang="pt-BR" sz="2400" b="1">
              <a:solidFill>
                <a:srgbClr val="00A86B"/>
              </a:solidFill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r>
              <a:rPr lang="en-US"/>
              <a:t>Caminho para o Bem-Estar - Liliane Tsukamoto</a:t>
            </a:r>
            <a:endParaRPr 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Retângulo 2"/>
          <p:cNvSpPr/>
          <p:nvPr/>
        </p:nvSpPr>
        <p:spPr>
          <a:xfrm>
            <a:off x="0" y="-635"/>
            <a:ext cx="9601200" cy="128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pt-BR" altLang="en-US"/>
          </a:p>
        </p:txBody>
      </p:sp>
      <p:sp>
        <p:nvSpPr>
          <p:cNvPr id="9" name="Retângulo 8"/>
          <p:cNvSpPr/>
          <p:nvPr/>
        </p:nvSpPr>
        <p:spPr>
          <a:xfrm>
            <a:off x="0" y="2368550"/>
            <a:ext cx="9625965" cy="10433050"/>
          </a:xfrm>
          <a:prstGeom prst="rect">
            <a:avLst/>
          </a:prstGeom>
          <a:solidFill>
            <a:srgbClr val="00DE8D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pt-BR" altLang="en-US"/>
          </a:p>
        </p:txBody>
      </p:sp>
      <p:sp>
        <p:nvSpPr>
          <p:cNvPr id="7" name="Caixa de Texto 6"/>
          <p:cNvSpPr txBox="1"/>
          <p:nvPr/>
        </p:nvSpPr>
        <p:spPr>
          <a:xfrm>
            <a:off x="0" y="270510"/>
            <a:ext cx="8987790" cy="1745615"/>
          </a:xfrm>
          <a:prstGeom prst="rect">
            <a:avLst/>
          </a:prstGeom>
          <a:solidFill>
            <a:srgbClr val="00DE8D"/>
          </a:solidFill>
        </p:spPr>
        <p:txBody>
          <a:bodyPr wrap="square" rtlCol="0" anchor="ctr" anchorCtr="0">
            <a:noAutofit/>
          </a:bodyPr>
          <a:p>
            <a:r>
              <a:rPr lang="en-US" altLang="pt-BR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Mindfulness:</a:t>
            </a:r>
            <a:r>
              <a:rPr lang="en-US" altLang="pt-BR" sz="3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 </a:t>
            </a:r>
            <a:endParaRPr lang="en-US" altLang="pt-BR" sz="36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charset="0"/>
              <a:cs typeface="Georgia" panose="02040502050405020303" charset="0"/>
            </a:endParaRPr>
          </a:p>
          <a:p>
            <a:r>
              <a:rPr lang="en-US" altLang="pt-BR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Vivendo o Agora com Plenitude</a:t>
            </a:r>
            <a:endParaRPr lang="en-US" altLang="pt-BR" sz="32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12" name="Caixa de Texto 11"/>
          <p:cNvSpPr txBox="1"/>
          <p:nvPr/>
        </p:nvSpPr>
        <p:spPr>
          <a:xfrm>
            <a:off x="403225" y="2482215"/>
            <a:ext cx="8794750" cy="652208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 anchorCtr="0">
            <a:noAutofit/>
          </a:bodyPr>
          <a:p>
            <a:pPr indent="457200" algn="just" fontAlgn="auto">
              <a:spcAft>
                <a:spcPts val="600"/>
              </a:spcAft>
            </a:pP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Mindfulness, ou aten</a:t>
            </a:r>
            <a:r>
              <a:rPr lang="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ç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 plena, 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é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 a pr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á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tica de viver o presente sem se preocupar com o passado ou o futuro. Quando focamos no agora, somos capazes de aproveitar a vida de maneira mais profunda, reduzindo o estresse e aumentando a satisfa</a:t>
            </a:r>
            <a:r>
              <a:rPr lang="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ç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 di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á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ria. Nas Zonas Azuis, a presen</a:t>
            </a:r>
            <a:r>
              <a:rPr lang="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ç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a e a tranquilidade s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 pr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á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ticas di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á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rias que ajudam as pessoas a se conectarem com o momento presente.</a:t>
            </a:r>
            <a:endParaRPr lang="en-US" altLang="pt-BR" sz="2800">
              <a:solidFill>
                <a:schemeClr val="bg1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indent="457200" algn="just" fontAlgn="auto">
              <a:spcAft>
                <a:spcPts val="600"/>
              </a:spcAft>
            </a:pPr>
            <a:endParaRPr lang="en-US" altLang="pt-BR" sz="2800">
              <a:solidFill>
                <a:schemeClr val="bg1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indent="457200" algn="just" fontAlgn="auto">
              <a:spcAft>
                <a:spcPts val="600"/>
              </a:spcAft>
            </a:pP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Pratique a aten</a:t>
            </a:r>
            <a:r>
              <a:rPr lang="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ç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 plena em suas atividades cotidianas, desde uma simples refei</a:t>
            </a:r>
            <a:r>
              <a:rPr lang="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ç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 at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é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 uma caminhada ao ar livre. Ao fazer isso, voc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ê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 reduz o estresse, melhora o foco e se conecta mais intensamente com a vida 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ao seu redor.</a:t>
            </a:r>
            <a:endParaRPr lang="en-US" altLang="pt-BR" sz="2800">
              <a:solidFill>
                <a:schemeClr val="bg1"/>
              </a:solidFill>
              <a:latin typeface="Georgia" panose="02040502050405020303" charset="0"/>
              <a:cs typeface="Georgia" panose="02040502050405020303" charset="0"/>
            </a:endParaRPr>
          </a:p>
        </p:txBody>
      </p:sp>
      <p:pic>
        <p:nvPicPr>
          <p:cNvPr id="14" name="Espaço Reservado para Conteúdo 4" descr="hand-drawn-water-lily-floral-background"/>
          <p:cNvPicPr>
            <a:picLocks noChangeAspect="1"/>
          </p:cNvPicPr>
          <p:nvPr>
            <p:ph sz="quarter" idx="13"/>
          </p:nvPr>
        </p:nvPicPr>
        <p:blipFill>
          <a:blip r:embed="rId1"/>
          <a:srcRect l="-175"/>
          <a:stretch>
            <a:fillRect/>
          </a:stretch>
        </p:blipFill>
        <p:spPr>
          <a:xfrm>
            <a:off x="1558925" y="9206865"/>
            <a:ext cx="8035925" cy="3594735"/>
          </a:xfrm>
          <a:prstGeom prst="rect">
            <a:avLst/>
          </a:prstGeom>
          <a:effectLst/>
        </p:spPr>
      </p:pic>
      <p:sp>
        <p:nvSpPr>
          <p:cNvPr id="13" name="Fluxograma: Processo Alternativo 12"/>
          <p:cNvSpPr/>
          <p:nvPr/>
        </p:nvSpPr>
        <p:spPr>
          <a:xfrm>
            <a:off x="403225" y="9562465"/>
            <a:ext cx="5908675" cy="2742565"/>
          </a:xfrm>
          <a:prstGeom prst="flowChartAlternate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pt-BR" altLang="en-US"/>
          </a:p>
        </p:txBody>
      </p:sp>
      <p:sp>
        <p:nvSpPr>
          <p:cNvPr id="19" name="Caixa de Texto 18"/>
          <p:cNvSpPr txBox="1"/>
          <p:nvPr/>
        </p:nvSpPr>
        <p:spPr>
          <a:xfrm>
            <a:off x="610235" y="9561830"/>
            <a:ext cx="5322570" cy="255016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indent="0" algn="ctr" fontAlgn="auto"/>
            <a:r>
              <a:rPr lang="en-US" altLang="pt-BR" sz="3200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 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"Viva o agora, </a:t>
            </a:r>
            <a:endParaRPr lang="en-US" altLang="pt-BR" sz="2400" b="1">
              <a:solidFill>
                <a:srgbClr val="00A86B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indent="0" algn="ctr" fontAlgn="auto"/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porque </a:t>
            </a:r>
            <a:r>
              <a:rPr lang="en-US" altLang="en-US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é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 nele que est</a:t>
            </a:r>
            <a:r>
              <a:rPr lang="en-US" altLang="en-US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á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 a verdadeira beleza da vida. </a:t>
            </a:r>
            <a:endParaRPr lang="en-US" altLang="pt-BR" sz="2400" b="1">
              <a:solidFill>
                <a:srgbClr val="00A86B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indent="0" algn="ctr" fontAlgn="auto"/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O presente </a:t>
            </a:r>
            <a:r>
              <a:rPr lang="en-US" altLang="en-US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é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 o presente que </a:t>
            </a:r>
            <a:endParaRPr lang="en-US" altLang="pt-BR" sz="2400" b="1">
              <a:solidFill>
                <a:srgbClr val="00A86B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indent="0" algn="ctr" fontAlgn="auto"/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voc</a:t>
            </a:r>
            <a:r>
              <a:rPr lang="en-US" altLang="en-US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ê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 oferece a si mesmo."</a:t>
            </a:r>
            <a:endParaRPr lang="en-US" altLang="pt-BR" sz="2400" b="1">
              <a:solidFill>
                <a:srgbClr val="00A86B"/>
              </a:solidFill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r>
              <a:rPr lang="en-US"/>
              <a:t>Caminho para o Bem-Estar - Liliane Tsukamoto</a:t>
            </a:r>
            <a:endParaRPr 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Retângulo 2"/>
          <p:cNvSpPr/>
          <p:nvPr/>
        </p:nvSpPr>
        <p:spPr>
          <a:xfrm>
            <a:off x="0" y="-635"/>
            <a:ext cx="9601200" cy="128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pt-BR" altLang="en-US"/>
          </a:p>
        </p:txBody>
      </p:sp>
      <p:sp>
        <p:nvSpPr>
          <p:cNvPr id="9" name="Retângulo 8"/>
          <p:cNvSpPr/>
          <p:nvPr/>
        </p:nvSpPr>
        <p:spPr>
          <a:xfrm>
            <a:off x="0" y="2368550"/>
            <a:ext cx="9625965" cy="10433050"/>
          </a:xfrm>
          <a:prstGeom prst="rect">
            <a:avLst/>
          </a:prstGeom>
          <a:solidFill>
            <a:srgbClr val="00DE8D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pt-BR" altLang="en-US"/>
          </a:p>
        </p:txBody>
      </p:sp>
      <p:sp>
        <p:nvSpPr>
          <p:cNvPr id="7" name="Caixa de Texto 6"/>
          <p:cNvSpPr txBox="1"/>
          <p:nvPr/>
        </p:nvSpPr>
        <p:spPr>
          <a:xfrm>
            <a:off x="0" y="270510"/>
            <a:ext cx="8987790" cy="1745615"/>
          </a:xfrm>
          <a:prstGeom prst="rect">
            <a:avLst/>
          </a:prstGeom>
          <a:solidFill>
            <a:srgbClr val="00DE8D"/>
          </a:solidFill>
        </p:spPr>
        <p:txBody>
          <a:bodyPr wrap="square" rtlCol="0" anchor="ctr" anchorCtr="0">
            <a:noAutofit/>
          </a:bodyPr>
          <a:p>
            <a:r>
              <a:rPr lang="en-US" altLang="pt-BR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Resili</a:t>
            </a:r>
            <a:r>
              <a:rPr lang="en-US" altLang="en-US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ê</a:t>
            </a:r>
            <a:r>
              <a:rPr lang="en-US" altLang="pt-BR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ncia</a:t>
            </a:r>
            <a:r>
              <a:rPr lang="en-US" altLang="pt-BR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:</a:t>
            </a:r>
            <a:r>
              <a:rPr lang="en-US" altLang="pt-BR" sz="3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 </a:t>
            </a:r>
            <a:endParaRPr lang="en-US" altLang="pt-BR" sz="36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charset="0"/>
              <a:cs typeface="Georgia" panose="02040502050405020303" charset="0"/>
            </a:endParaRPr>
          </a:p>
          <a:p>
            <a:r>
              <a:rPr lang="en-US" altLang="pt-BR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Enfrentando os Desafios com </a:t>
            </a:r>
            <a:endParaRPr lang="en-US" altLang="pt-BR" sz="32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charset="0"/>
              <a:cs typeface="Georgia" panose="02040502050405020303" charset="0"/>
            </a:endParaRPr>
          </a:p>
          <a:p>
            <a:r>
              <a:rPr lang="en-US" altLang="pt-BR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For</a:t>
            </a:r>
            <a:r>
              <a:rPr lang="" altLang="en-US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ç</a:t>
            </a:r>
            <a:r>
              <a:rPr lang="en-US" altLang="pt-BR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a Interior</a:t>
            </a:r>
            <a:endParaRPr lang="en-US" altLang="pt-BR" sz="32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12" name="Caixa de Texto 11"/>
          <p:cNvSpPr txBox="1"/>
          <p:nvPr/>
        </p:nvSpPr>
        <p:spPr>
          <a:xfrm>
            <a:off x="403225" y="2482215"/>
            <a:ext cx="8794750" cy="652208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 anchorCtr="0">
            <a:noAutofit/>
          </a:bodyPr>
          <a:p>
            <a:pPr indent="457200" algn="just" fontAlgn="auto">
              <a:spcAft>
                <a:spcPts val="600"/>
              </a:spcAft>
            </a:pP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Resili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ê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ncia 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é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 a habilidade de se adaptar às adversidades e superar os obst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á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culos da vida. As pessoas que vivem nas Zonas Azuis t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ê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m uma incr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í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vel capacidade de se recuperar de dificuldades, mantendo uma atitude positiva e forte diante dos desafios. Elas sabem que os altos e baixos s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 parte da jornada e que cada dificuldade traz uma li</a:t>
            </a:r>
            <a:r>
              <a:rPr lang="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ç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o.</a:t>
            </a:r>
            <a:endParaRPr lang="en-US" altLang="pt-BR" sz="2800">
              <a:solidFill>
                <a:schemeClr val="bg1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indent="457200" algn="just" fontAlgn="auto">
              <a:spcAft>
                <a:spcPts val="600"/>
              </a:spcAft>
            </a:pPr>
            <a:endParaRPr lang="en-US" altLang="pt-BR" sz="2800">
              <a:solidFill>
                <a:schemeClr val="bg1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indent="457200" algn="just" fontAlgn="auto">
              <a:spcAft>
                <a:spcPts val="600"/>
              </a:spcAft>
            </a:pP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Cultivar a resili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ê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ncia 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é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 importante para manter o equil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í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brio emocional e a sa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ú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de mental. Quando voc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ê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 encara a vida com essa mentalidade, consegue passar por momentos dif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í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ceis com mais leveza e confian</a:t>
            </a:r>
            <a:r>
              <a:rPr lang="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ç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a em si mesmo.</a:t>
            </a:r>
            <a:endParaRPr lang="en-US" altLang="pt-BR" sz="2800">
              <a:solidFill>
                <a:schemeClr val="bg1"/>
              </a:solidFill>
              <a:latin typeface="Georgia" panose="02040502050405020303" charset="0"/>
              <a:cs typeface="Georgia" panose="02040502050405020303" charset="0"/>
            </a:endParaRPr>
          </a:p>
        </p:txBody>
      </p:sp>
      <p:pic>
        <p:nvPicPr>
          <p:cNvPr id="14" name="Espaço Reservado para Conteúdo 4" descr="hand-drawn-water-lily-floral-background"/>
          <p:cNvPicPr>
            <a:picLocks noChangeAspect="1"/>
          </p:cNvPicPr>
          <p:nvPr>
            <p:ph sz="quarter" idx="13"/>
          </p:nvPr>
        </p:nvPicPr>
        <p:blipFill>
          <a:blip r:embed="rId1"/>
          <a:srcRect l="-175"/>
          <a:stretch>
            <a:fillRect/>
          </a:stretch>
        </p:blipFill>
        <p:spPr>
          <a:xfrm>
            <a:off x="1558925" y="9206865"/>
            <a:ext cx="8035925" cy="3594735"/>
          </a:xfrm>
          <a:prstGeom prst="rect">
            <a:avLst/>
          </a:prstGeom>
          <a:effectLst/>
        </p:spPr>
      </p:pic>
      <p:sp>
        <p:nvSpPr>
          <p:cNvPr id="13" name="Fluxograma: Processo Alternativo 12"/>
          <p:cNvSpPr/>
          <p:nvPr/>
        </p:nvSpPr>
        <p:spPr>
          <a:xfrm>
            <a:off x="403225" y="9562465"/>
            <a:ext cx="5908675" cy="2742565"/>
          </a:xfrm>
          <a:prstGeom prst="flowChartAlternate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pt-BR" altLang="en-US"/>
          </a:p>
        </p:txBody>
      </p:sp>
      <p:sp>
        <p:nvSpPr>
          <p:cNvPr id="19" name="Caixa de Texto 18"/>
          <p:cNvSpPr txBox="1"/>
          <p:nvPr/>
        </p:nvSpPr>
        <p:spPr>
          <a:xfrm>
            <a:off x="610235" y="9561830"/>
            <a:ext cx="5322570" cy="255016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indent="0" algn="ctr" fontAlgn="auto"/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"As dificuldades n</a:t>
            </a:r>
            <a:r>
              <a:rPr lang="en-US" altLang="en-US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o s</a:t>
            </a:r>
            <a:r>
              <a:rPr lang="en-US" altLang="en-US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o </a:t>
            </a:r>
            <a:endParaRPr lang="en-US" altLang="pt-BR" sz="2400" b="1">
              <a:solidFill>
                <a:srgbClr val="00A86B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indent="0" algn="ctr" fontAlgn="auto"/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o fim, mas o come</a:t>
            </a:r>
            <a:r>
              <a:rPr lang="" altLang="en-US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ç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o </a:t>
            </a:r>
            <a:endParaRPr lang="en-US" altLang="pt-BR" sz="2400" b="1">
              <a:solidFill>
                <a:srgbClr val="00A86B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indent="0" algn="ctr" fontAlgn="auto"/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de uma nova jornada.</a:t>
            </a:r>
            <a:endParaRPr lang="en-US" altLang="pt-BR" sz="2400" b="1">
              <a:solidFill>
                <a:srgbClr val="00A86B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indent="0" algn="ctr" fontAlgn="auto"/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 Seja resiliente e </a:t>
            </a:r>
            <a:endParaRPr lang="en-US" altLang="pt-BR" sz="2400" b="1">
              <a:solidFill>
                <a:srgbClr val="00A86B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indent="0" algn="ctr" fontAlgn="auto"/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descubra sua for</a:t>
            </a:r>
            <a:r>
              <a:rPr lang="" altLang="en-US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ç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a interior."</a:t>
            </a:r>
            <a:endParaRPr lang="en-US" altLang="pt-BR" sz="2400" b="1">
              <a:solidFill>
                <a:srgbClr val="00A86B"/>
              </a:solidFill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r>
              <a:rPr lang="en-US"/>
              <a:t>Caminho para o Bem-Estar - Liliane Tsukamoto</a:t>
            </a:r>
            <a:endParaRPr 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Retângulo 2"/>
          <p:cNvSpPr/>
          <p:nvPr/>
        </p:nvSpPr>
        <p:spPr>
          <a:xfrm>
            <a:off x="0" y="-635"/>
            <a:ext cx="9601200" cy="128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pt-BR" altLang="en-US"/>
          </a:p>
        </p:txBody>
      </p:sp>
      <p:sp>
        <p:nvSpPr>
          <p:cNvPr id="9" name="Retângulo 8"/>
          <p:cNvSpPr/>
          <p:nvPr/>
        </p:nvSpPr>
        <p:spPr>
          <a:xfrm>
            <a:off x="0" y="2368550"/>
            <a:ext cx="9625965" cy="10433050"/>
          </a:xfrm>
          <a:prstGeom prst="rect">
            <a:avLst/>
          </a:prstGeom>
          <a:solidFill>
            <a:srgbClr val="00DE8D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pt-BR" altLang="en-US"/>
          </a:p>
        </p:txBody>
      </p:sp>
      <p:sp>
        <p:nvSpPr>
          <p:cNvPr id="7" name="Caixa de Texto 6"/>
          <p:cNvSpPr txBox="1"/>
          <p:nvPr/>
        </p:nvSpPr>
        <p:spPr>
          <a:xfrm>
            <a:off x="0" y="270510"/>
            <a:ext cx="8987790" cy="1745615"/>
          </a:xfrm>
          <a:prstGeom prst="rect">
            <a:avLst/>
          </a:prstGeom>
          <a:solidFill>
            <a:srgbClr val="00DE8D"/>
          </a:solidFill>
        </p:spPr>
        <p:txBody>
          <a:bodyPr wrap="square" rtlCol="0" anchor="ctr" anchorCtr="0">
            <a:noAutofit/>
          </a:bodyPr>
          <a:p>
            <a:r>
              <a:rPr lang="pt-BR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O Poder</a:t>
            </a:r>
            <a:r>
              <a:rPr lang="en-US" altLang="pt-BR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 da Gratid</a:t>
            </a:r>
            <a:r>
              <a:rPr lang="en-US" altLang="en-US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o</a:t>
            </a:r>
            <a:r>
              <a:rPr lang="en-US" altLang="pt-BR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:</a:t>
            </a:r>
            <a:r>
              <a:rPr lang="en-US" altLang="pt-BR" sz="3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 </a:t>
            </a:r>
            <a:endParaRPr lang="en-US" altLang="pt-BR" sz="36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charset="0"/>
              <a:cs typeface="Georgia" panose="02040502050405020303" charset="0"/>
            </a:endParaRPr>
          </a:p>
          <a:p>
            <a:r>
              <a:rPr lang="en-US" altLang="pt-BR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Como a gratid</a:t>
            </a:r>
            <a:r>
              <a:rPr lang="en-US" altLang="en-US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o pode transformar a vida e promover bem-estar</a:t>
            </a:r>
            <a:endParaRPr lang="en-US" altLang="pt-BR" sz="32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12" name="Caixa de Texto 11"/>
          <p:cNvSpPr txBox="1"/>
          <p:nvPr/>
        </p:nvSpPr>
        <p:spPr>
          <a:xfrm>
            <a:off x="403225" y="2482215"/>
            <a:ext cx="8794750" cy="652208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 anchorCtr="0">
            <a:noAutofit/>
          </a:bodyPr>
          <a:p>
            <a:pPr indent="457200" algn="just" fontAlgn="auto">
              <a:spcAft>
                <a:spcPts val="600"/>
              </a:spcAft>
            </a:pP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Quando escolhemos focar nas coisas pelas quais somos gratos, passamos a perceber mais abund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â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ncia e menos escassez ao nosso redor. Ela nos ajuda a valorizar o presente, a reconhecer o bem nas pequenas coisas e a cultivar uma mentalidade positiva, o que, por sua vez, pode melhorar nossa sa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ú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de mental e nossas rela</a:t>
            </a:r>
            <a:r>
              <a:rPr lang="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çõ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es.</a:t>
            </a:r>
            <a:endParaRPr lang="en-US" altLang="pt-BR" sz="2800">
              <a:solidFill>
                <a:schemeClr val="bg1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indent="457200" algn="just" fontAlgn="auto">
              <a:spcAft>
                <a:spcPts val="600"/>
              </a:spcAft>
            </a:pP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Ao praticar a gratid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 diariamente, come</a:t>
            </a:r>
            <a:r>
              <a:rPr lang="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ç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amos a criar um ciclo positivo de bem-estar, pois nossa aten</a:t>
            </a:r>
            <a:r>
              <a:rPr lang="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ç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 se volta para o que temos de bom. Seja por meio de um simples "obrigado" ou de uma reflex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 profunda, essa pr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á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tica pode ser a chave para viver com mais alegria e satisfa</a:t>
            </a:r>
            <a:r>
              <a:rPr lang="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ç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o. A gratid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 nos conecta com o que realmente importa e nos ajuda a ver a vida sob uma nova perspectiva.</a:t>
            </a:r>
            <a:endParaRPr lang="en-US" altLang="pt-BR" sz="2800">
              <a:solidFill>
                <a:schemeClr val="bg1"/>
              </a:solidFill>
              <a:latin typeface="Georgia" panose="02040502050405020303" charset="0"/>
              <a:cs typeface="Georgia" panose="02040502050405020303" charset="0"/>
            </a:endParaRPr>
          </a:p>
        </p:txBody>
      </p:sp>
      <p:pic>
        <p:nvPicPr>
          <p:cNvPr id="14" name="Espaço Reservado para Conteúdo 4" descr="hand-drawn-water-lily-floral-background"/>
          <p:cNvPicPr>
            <a:picLocks noChangeAspect="1"/>
          </p:cNvPicPr>
          <p:nvPr>
            <p:ph sz="quarter" idx="13"/>
          </p:nvPr>
        </p:nvPicPr>
        <p:blipFill>
          <a:blip r:embed="rId1"/>
          <a:srcRect l="-175"/>
          <a:stretch>
            <a:fillRect/>
          </a:stretch>
        </p:blipFill>
        <p:spPr>
          <a:xfrm>
            <a:off x="1558925" y="9206865"/>
            <a:ext cx="8035925" cy="3594735"/>
          </a:xfrm>
          <a:prstGeom prst="rect">
            <a:avLst/>
          </a:prstGeom>
          <a:effectLst/>
        </p:spPr>
      </p:pic>
      <p:sp>
        <p:nvSpPr>
          <p:cNvPr id="13" name="Fluxograma: Processo Alternativo 12"/>
          <p:cNvSpPr/>
          <p:nvPr/>
        </p:nvSpPr>
        <p:spPr>
          <a:xfrm>
            <a:off x="403225" y="9562465"/>
            <a:ext cx="5908675" cy="2742565"/>
          </a:xfrm>
          <a:prstGeom prst="flowChartAlternate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pt-BR" altLang="en-US"/>
          </a:p>
        </p:txBody>
      </p:sp>
      <p:sp>
        <p:nvSpPr>
          <p:cNvPr id="19" name="Caixa de Texto 18"/>
          <p:cNvSpPr txBox="1"/>
          <p:nvPr/>
        </p:nvSpPr>
        <p:spPr>
          <a:xfrm>
            <a:off x="610235" y="9561830"/>
            <a:ext cx="5322570" cy="255016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indent="0" algn="ctr" fontAlgn="auto"/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"A gratid</a:t>
            </a:r>
            <a:r>
              <a:rPr lang="en-US" altLang="en-US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o n</a:t>
            </a:r>
            <a:r>
              <a:rPr lang="en-US" altLang="en-US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o apenas </a:t>
            </a:r>
            <a:endParaRPr lang="en-US" altLang="pt-BR" sz="2400" b="1">
              <a:solidFill>
                <a:srgbClr val="00A86B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indent="0" algn="ctr" fontAlgn="auto"/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alivia o estresse, mas tamb</a:t>
            </a:r>
            <a:r>
              <a:rPr lang="en-US" altLang="en-US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é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m fortalece nossa resili</a:t>
            </a:r>
            <a:r>
              <a:rPr lang="en-US" altLang="en-US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ê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ncia </a:t>
            </a:r>
            <a:endParaRPr lang="en-US" altLang="pt-BR" sz="2400" b="1">
              <a:solidFill>
                <a:srgbClr val="00A86B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indent="0" algn="ctr" fontAlgn="auto"/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frente às adversidades."</a:t>
            </a:r>
            <a:endParaRPr lang="en-US" altLang="pt-BR" sz="2400" b="1">
              <a:solidFill>
                <a:srgbClr val="00A86B"/>
              </a:solidFill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r>
              <a:rPr lang="en-US"/>
              <a:t>Caminho para o Bem-Estar - Liliane Tsukamoto</a:t>
            </a:r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Retângulo 3"/>
          <p:cNvSpPr/>
          <p:nvPr/>
        </p:nvSpPr>
        <p:spPr>
          <a:xfrm>
            <a:off x="0" y="0"/>
            <a:ext cx="9625965" cy="12801600"/>
          </a:xfrm>
          <a:prstGeom prst="rect">
            <a:avLst/>
          </a:prstGeom>
          <a:solidFill>
            <a:srgbClr val="00DE8D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pt-BR" altLang="en-US"/>
          </a:p>
        </p:txBody>
      </p:sp>
      <p:sp>
        <p:nvSpPr>
          <p:cNvPr id="5" name="Retângulo 4"/>
          <p:cNvSpPr/>
          <p:nvPr/>
        </p:nvSpPr>
        <p:spPr>
          <a:xfrm>
            <a:off x="859155" y="845820"/>
            <a:ext cx="7937500" cy="109499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pt-BR" altLang="en-US"/>
          </a:p>
        </p:txBody>
      </p:sp>
      <p:pic>
        <p:nvPicPr>
          <p:cNvPr id="7" name="Espaço Reservado para Conteúdo 6" descr="pexels-felixmittermeier-957024"/>
          <p:cNvPicPr>
            <a:picLocks noChangeAspect="1"/>
          </p:cNvPicPr>
          <p:nvPr>
            <p:ph sz="quarter" idx="13"/>
          </p:nvPr>
        </p:nvPicPr>
        <p:blipFill>
          <a:blip r:embed="rId1"/>
          <a:srcRect t="72636"/>
          <a:stretch>
            <a:fillRect/>
          </a:stretch>
        </p:blipFill>
        <p:spPr>
          <a:xfrm>
            <a:off x="859155" y="7939405"/>
            <a:ext cx="7938135" cy="1510665"/>
          </a:xfrm>
          <a:prstGeom prst="rect">
            <a:avLst/>
          </a:prstGeom>
        </p:spPr>
      </p:pic>
      <p:pic>
        <p:nvPicPr>
          <p:cNvPr id="12" name="Espaço Reservado para Conteúdo 6" descr="pexels-felixmittermeier-957024"/>
          <p:cNvPicPr>
            <a:picLocks noChangeAspect="1"/>
          </p:cNvPicPr>
          <p:nvPr/>
        </p:nvPicPr>
        <p:blipFill>
          <a:blip r:embed="rId1"/>
          <a:srcRect b="63826"/>
          <a:stretch>
            <a:fillRect/>
          </a:stretch>
        </p:blipFill>
        <p:spPr>
          <a:xfrm>
            <a:off x="860425" y="2595880"/>
            <a:ext cx="7936865" cy="1511935"/>
          </a:xfrm>
          <a:prstGeom prst="rect">
            <a:avLst/>
          </a:prstGeom>
        </p:spPr>
      </p:pic>
      <p:sp>
        <p:nvSpPr>
          <p:cNvPr id="14" name="Caixa de Texto 13"/>
          <p:cNvSpPr txBox="1"/>
          <p:nvPr/>
        </p:nvSpPr>
        <p:spPr>
          <a:xfrm>
            <a:off x="1233805" y="4500245"/>
            <a:ext cx="7131685" cy="3046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pt-BR" altLang="en-US" sz="48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Capítulo </a:t>
            </a:r>
            <a:endParaRPr lang="pt-BR" altLang="en-US" sz="4800" b="1">
              <a:solidFill>
                <a:srgbClr val="00A86B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algn="ctr"/>
            <a:r>
              <a:rPr lang="pt-BR" altLang="en-US" sz="48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01</a:t>
            </a:r>
            <a:endParaRPr lang="pt-BR" altLang="en-US" sz="4800" b="1">
              <a:solidFill>
                <a:srgbClr val="00A86B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algn="ctr"/>
            <a:r>
              <a:rPr lang="pt-BR" altLang="en-US" sz="48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================</a:t>
            </a:r>
            <a:endParaRPr lang="pt-BR" altLang="en-US" sz="4800" b="1">
              <a:solidFill>
                <a:srgbClr val="00A86B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algn="ctr"/>
            <a:r>
              <a:rPr lang="pt-BR" altLang="en-US" sz="48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Propósito</a:t>
            </a:r>
            <a:endParaRPr lang="pt-BR" altLang="en-US" sz="4800" b="1">
              <a:solidFill>
                <a:srgbClr val="00A86B"/>
              </a:solidFill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r>
              <a:rPr lang="en-US"/>
              <a:t>Caminho para o Bem-Estar - Liliane Tsukamoto</a:t>
            </a:r>
            <a:endParaRPr 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Retângulo 3"/>
          <p:cNvSpPr/>
          <p:nvPr/>
        </p:nvSpPr>
        <p:spPr>
          <a:xfrm>
            <a:off x="0" y="0"/>
            <a:ext cx="9625965" cy="12801600"/>
          </a:xfrm>
          <a:prstGeom prst="rect">
            <a:avLst/>
          </a:prstGeom>
          <a:solidFill>
            <a:srgbClr val="00DE8D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pt-BR" altLang="en-US"/>
          </a:p>
        </p:txBody>
      </p:sp>
      <p:sp>
        <p:nvSpPr>
          <p:cNvPr id="5" name="Retângulo 4"/>
          <p:cNvSpPr/>
          <p:nvPr/>
        </p:nvSpPr>
        <p:spPr>
          <a:xfrm>
            <a:off x="859155" y="845820"/>
            <a:ext cx="7937500" cy="109499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pt-BR" altLang="en-US"/>
          </a:p>
        </p:txBody>
      </p:sp>
      <p:pic>
        <p:nvPicPr>
          <p:cNvPr id="7" name="Espaço Reservado para Conteúdo 6" descr="pexels-felixmittermeier-957024"/>
          <p:cNvPicPr>
            <a:picLocks noChangeAspect="1"/>
          </p:cNvPicPr>
          <p:nvPr>
            <p:ph sz="quarter" idx="13"/>
          </p:nvPr>
        </p:nvPicPr>
        <p:blipFill>
          <a:blip r:embed="rId1"/>
          <a:srcRect t="72636"/>
          <a:stretch>
            <a:fillRect/>
          </a:stretch>
        </p:blipFill>
        <p:spPr>
          <a:xfrm>
            <a:off x="859155" y="7939405"/>
            <a:ext cx="7938135" cy="1510665"/>
          </a:xfrm>
          <a:prstGeom prst="rect">
            <a:avLst/>
          </a:prstGeom>
        </p:spPr>
      </p:pic>
      <p:pic>
        <p:nvPicPr>
          <p:cNvPr id="12" name="Espaço Reservado para Conteúdo 6" descr="pexels-felixmittermeier-957024"/>
          <p:cNvPicPr>
            <a:picLocks noChangeAspect="1"/>
          </p:cNvPicPr>
          <p:nvPr/>
        </p:nvPicPr>
        <p:blipFill>
          <a:blip r:embed="rId1"/>
          <a:srcRect b="63826"/>
          <a:stretch>
            <a:fillRect/>
          </a:stretch>
        </p:blipFill>
        <p:spPr>
          <a:xfrm>
            <a:off x="860425" y="2595880"/>
            <a:ext cx="7936865" cy="1511935"/>
          </a:xfrm>
          <a:prstGeom prst="rect">
            <a:avLst/>
          </a:prstGeom>
        </p:spPr>
      </p:pic>
      <p:sp>
        <p:nvSpPr>
          <p:cNvPr id="14" name="Caixa de Texto 13"/>
          <p:cNvSpPr txBox="1"/>
          <p:nvPr/>
        </p:nvSpPr>
        <p:spPr>
          <a:xfrm>
            <a:off x="1233805" y="4500245"/>
            <a:ext cx="7131685" cy="274955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algn="ctr"/>
            <a:r>
              <a:rPr lang="pt-BR" altLang="en-US" sz="48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Agradecimentos</a:t>
            </a:r>
            <a:endParaRPr lang="pt-BR" altLang="en-US" sz="4800" b="1">
              <a:solidFill>
                <a:srgbClr val="00A86B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algn="ctr"/>
            <a:r>
              <a:rPr lang="pt-BR" altLang="en-US" sz="48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================</a:t>
            </a:r>
            <a:endParaRPr lang="pt-BR" altLang="en-US" sz="4800" b="1">
              <a:solidFill>
                <a:srgbClr val="00A86B"/>
              </a:solidFill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r>
              <a:rPr lang="en-US"/>
              <a:t>Caminho para o Bem-Estar - Liliane Tsukamoto</a:t>
            </a:r>
            <a:endParaRPr 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Retângulo 2"/>
          <p:cNvSpPr/>
          <p:nvPr/>
        </p:nvSpPr>
        <p:spPr>
          <a:xfrm>
            <a:off x="0" y="-635"/>
            <a:ext cx="9601200" cy="128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pt-BR" altLang="en-US"/>
          </a:p>
        </p:txBody>
      </p:sp>
      <p:sp>
        <p:nvSpPr>
          <p:cNvPr id="9" name="Retângulo 8"/>
          <p:cNvSpPr/>
          <p:nvPr/>
        </p:nvSpPr>
        <p:spPr>
          <a:xfrm>
            <a:off x="0" y="2368550"/>
            <a:ext cx="9625965" cy="10433050"/>
          </a:xfrm>
          <a:prstGeom prst="rect">
            <a:avLst/>
          </a:prstGeom>
          <a:solidFill>
            <a:srgbClr val="00DE8D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pt-BR" altLang="en-US"/>
          </a:p>
        </p:txBody>
      </p:sp>
      <p:sp>
        <p:nvSpPr>
          <p:cNvPr id="12" name="Caixa de Texto 11"/>
          <p:cNvSpPr txBox="1"/>
          <p:nvPr/>
        </p:nvSpPr>
        <p:spPr>
          <a:xfrm>
            <a:off x="403225" y="2482215"/>
            <a:ext cx="8794750" cy="1002538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 anchorCtr="0">
            <a:noAutofit/>
          </a:bodyPr>
          <a:p>
            <a:pPr indent="457200" algn="just" fontAlgn="auto">
              <a:spcAft>
                <a:spcPts val="600"/>
              </a:spcAft>
            </a:pP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Agrade</a:t>
            </a:r>
            <a:r>
              <a:rPr lang="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ç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 por voc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ê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 ter dedicado seu tempo para ler este eBook. O conte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ú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do aqui apresentado foi gerado com a ajuda de uma intelig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ê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ncia artificial generativa, que se baseou em diversas fontes e conhecimentos para oferecer insights sobre temas essenciais para a qualidade de vida, prop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ó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sito de vida, zonas azuis e soft skills. Espero que as ideias e sugest</a:t>
            </a:r>
            <a:r>
              <a:rPr lang="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õ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es compartilhadas ao longo deste material possam inspirar voc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ê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 a viver de maneira mais equilibrada, significativa e plena, explorando seu potencial em todas as 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á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reas da sua vida.</a:t>
            </a:r>
            <a:endParaRPr lang="en-US" altLang="pt-BR" sz="2800">
              <a:solidFill>
                <a:schemeClr val="bg1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indent="457200" algn="just" fontAlgn="auto">
              <a:spcAft>
                <a:spcPts val="600"/>
              </a:spcAft>
            </a:pPr>
            <a:endParaRPr lang="en-US" altLang="pt-BR" sz="2800">
              <a:solidFill>
                <a:schemeClr val="bg1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indent="457200" algn="just" fontAlgn="auto">
              <a:spcAft>
                <a:spcPts val="600"/>
              </a:spcAft>
            </a:pP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Lembre-se de que a busca por uma vida com prop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ó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sito e bem-estar 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é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 uma jornada cont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í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nua, e pequenas mudan</a:t>
            </a:r>
            <a:r>
              <a:rPr lang="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ç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as di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á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rias podem ter um grande impacto a longo prazo. Ao integrar pr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á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ticas saud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á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veis, cultivar suas habilidades interpessoais e alinhar suas paix</a:t>
            </a:r>
            <a:r>
              <a:rPr lang="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õ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es com seus valores, voc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ê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 estar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á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 criando um caminho s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ó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lido para uma vida mais rica e satisfat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ó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ria. Agradecemos por nos acompanhar at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é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 aqui e desejamos que cada passo dado seja em dire</a:t>
            </a:r>
            <a:r>
              <a:rPr lang="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ç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 a uma vida mais feliz e realizada.</a:t>
            </a:r>
            <a:endParaRPr lang="en-US" altLang="pt-BR" sz="2800">
              <a:solidFill>
                <a:schemeClr val="bg1"/>
              </a:solidFill>
              <a:latin typeface="Georgia" panose="02040502050405020303" charset="0"/>
              <a:cs typeface="Georgia" panose="02040502050405020303" charset="0"/>
            </a:endParaRPr>
          </a:p>
        </p:txBody>
      </p:sp>
      <p:pic>
        <p:nvPicPr>
          <p:cNvPr id="4" name="Espaço Reservado para Conteúdo 3" descr="lotus-flower_8937443"/>
          <p:cNvPicPr>
            <a:picLocks noChangeAspect="1"/>
          </p:cNvPicPr>
          <p:nvPr>
            <p:ph sz="quarter" idx="13"/>
          </p:nvPr>
        </p:nvPicPr>
        <p:blipFill>
          <a:blip r:embed="rId1"/>
          <a:stretch>
            <a:fillRect/>
          </a:stretch>
        </p:blipFill>
        <p:spPr>
          <a:xfrm>
            <a:off x="3928745" y="273685"/>
            <a:ext cx="1746250" cy="1746250"/>
          </a:xfrm>
          <a:prstGeom prst="rect">
            <a:avLst/>
          </a:prstGeom>
        </p:spPr>
      </p:pic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r>
              <a:rPr lang="en-US"/>
              <a:t>Caminho para o Bem-Estar - Liliane Tsukamoto</a:t>
            </a:r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Retângulo 2"/>
          <p:cNvSpPr/>
          <p:nvPr/>
        </p:nvSpPr>
        <p:spPr>
          <a:xfrm>
            <a:off x="0" y="-635"/>
            <a:ext cx="9601200" cy="128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pt-BR" altLang="en-US"/>
          </a:p>
        </p:txBody>
      </p:sp>
      <p:sp>
        <p:nvSpPr>
          <p:cNvPr id="9" name="Retângulo 8"/>
          <p:cNvSpPr/>
          <p:nvPr/>
        </p:nvSpPr>
        <p:spPr>
          <a:xfrm>
            <a:off x="0" y="2368550"/>
            <a:ext cx="9625965" cy="10433050"/>
          </a:xfrm>
          <a:prstGeom prst="rect">
            <a:avLst/>
          </a:prstGeom>
          <a:solidFill>
            <a:srgbClr val="00DE8D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pt-BR" altLang="en-US"/>
          </a:p>
        </p:txBody>
      </p:sp>
      <p:sp>
        <p:nvSpPr>
          <p:cNvPr id="7" name="Caixa de Texto 6"/>
          <p:cNvSpPr txBox="1"/>
          <p:nvPr/>
        </p:nvSpPr>
        <p:spPr>
          <a:xfrm>
            <a:off x="0" y="270510"/>
            <a:ext cx="8987790" cy="1745615"/>
          </a:xfrm>
          <a:prstGeom prst="rect">
            <a:avLst/>
          </a:prstGeom>
          <a:solidFill>
            <a:srgbClr val="00DE8D"/>
          </a:solidFill>
        </p:spPr>
        <p:txBody>
          <a:bodyPr wrap="square" rtlCol="0" anchor="ctr" anchorCtr="0">
            <a:noAutofit/>
          </a:bodyPr>
          <a:p>
            <a:r>
              <a:rPr lang="en-US" altLang="pt-BR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Viv</a:t>
            </a:r>
            <a:r>
              <a:rPr lang="pt-BR" altLang="en-US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a</a:t>
            </a:r>
            <a:r>
              <a:rPr lang="en-US" altLang="pt-BR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 com Prop</a:t>
            </a:r>
            <a:r>
              <a:rPr lang="en-US" altLang="en-US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ó</a:t>
            </a:r>
            <a:r>
              <a:rPr lang="en-US" altLang="pt-BR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sito:</a:t>
            </a:r>
            <a:r>
              <a:rPr lang="en-US" altLang="pt-BR" sz="3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 </a:t>
            </a:r>
            <a:endParaRPr lang="en-US" altLang="pt-BR" sz="36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charset="0"/>
              <a:cs typeface="Georgia" panose="02040502050405020303" charset="0"/>
            </a:endParaRPr>
          </a:p>
          <a:p>
            <a:r>
              <a:rPr lang="en-US" altLang="pt-BR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A Chave para a Felicidade</a:t>
            </a:r>
            <a:r>
              <a:rPr lang="pt-BR" altLang="en-US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 </a:t>
            </a:r>
            <a:r>
              <a:rPr lang="en-US" altLang="pt-BR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Duradoura</a:t>
            </a:r>
            <a:endParaRPr lang="en-US" altLang="pt-BR" sz="32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12" name="Caixa de Texto 11"/>
          <p:cNvSpPr txBox="1"/>
          <p:nvPr/>
        </p:nvSpPr>
        <p:spPr>
          <a:xfrm>
            <a:off x="403225" y="2482215"/>
            <a:ext cx="8794750" cy="652208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 anchorCtr="0">
            <a:noAutofit/>
          </a:bodyPr>
          <a:p>
            <a:pPr indent="457200" algn="just" fontAlgn="auto">
              <a:spcAft>
                <a:spcPts val="600"/>
              </a:spcAft>
            </a:pP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Viver com prop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ó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sito 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é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 entender que cada a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çã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 que tomamos tem significado. As pessoas que vivem com um objetivo claro sabem onde querem chegar, e isso d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á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 dire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çã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 à sua vida. Um prop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ó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sito s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ó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lido nos ajuda a superar dificuldades e a lidar com os desafios da vida de maneira mais equilibrada e serena.</a:t>
            </a:r>
            <a:endParaRPr lang="en-US" altLang="pt-BR" sz="2800">
              <a:solidFill>
                <a:schemeClr val="bg1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indent="457200" algn="just" fontAlgn="auto">
              <a:spcAft>
                <a:spcPts val="600"/>
              </a:spcAft>
            </a:pPr>
            <a:endParaRPr lang="en-US" altLang="pt-BR" sz="2800">
              <a:solidFill>
                <a:schemeClr val="bg1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indent="457200" algn="just" fontAlgn="auto">
              <a:spcAft>
                <a:spcPts val="600"/>
              </a:spcAft>
            </a:pP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Quando temos um prop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ó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sito, nosso dia se torna mais motivador, e at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é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 mesmo as tarefas cotidianas ganham um novo significado. Encontrar algo que realmente nos mova 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é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 o primeiro passo para viver uma vida mais plena e com mais satisfa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çã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o.</a:t>
            </a:r>
            <a:endParaRPr lang="en-US" altLang="pt-BR" sz="2800">
              <a:solidFill>
                <a:schemeClr val="bg1"/>
              </a:solidFill>
              <a:latin typeface="Georgia" panose="02040502050405020303" charset="0"/>
              <a:cs typeface="Georgia" panose="02040502050405020303" charset="0"/>
            </a:endParaRPr>
          </a:p>
        </p:txBody>
      </p:sp>
      <p:pic>
        <p:nvPicPr>
          <p:cNvPr id="14" name="Espaço Reservado para Conteúdo 4" descr="hand-drawn-water-lily-floral-background"/>
          <p:cNvPicPr>
            <a:picLocks noChangeAspect="1"/>
          </p:cNvPicPr>
          <p:nvPr>
            <p:ph sz="quarter" idx="13"/>
          </p:nvPr>
        </p:nvPicPr>
        <p:blipFill>
          <a:blip r:embed="rId1"/>
          <a:srcRect l="-175"/>
          <a:stretch>
            <a:fillRect/>
          </a:stretch>
        </p:blipFill>
        <p:spPr>
          <a:xfrm>
            <a:off x="1558925" y="9206865"/>
            <a:ext cx="8035925" cy="3594735"/>
          </a:xfrm>
          <a:prstGeom prst="rect">
            <a:avLst/>
          </a:prstGeom>
          <a:effectLst/>
        </p:spPr>
      </p:pic>
      <p:sp>
        <p:nvSpPr>
          <p:cNvPr id="13" name="Fluxograma: Processo Alternativo 12"/>
          <p:cNvSpPr/>
          <p:nvPr/>
        </p:nvSpPr>
        <p:spPr>
          <a:xfrm>
            <a:off x="403225" y="9562465"/>
            <a:ext cx="5908675" cy="2742565"/>
          </a:xfrm>
          <a:prstGeom prst="flowChartAlternate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pt-BR" altLang="en-US"/>
          </a:p>
        </p:txBody>
      </p:sp>
      <p:sp>
        <p:nvSpPr>
          <p:cNvPr id="19" name="Caixa de Texto 18"/>
          <p:cNvSpPr txBox="1"/>
          <p:nvPr/>
        </p:nvSpPr>
        <p:spPr>
          <a:xfrm>
            <a:off x="610235" y="9561830"/>
            <a:ext cx="5322570" cy="255016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indent="0" algn="ctr" fontAlgn="auto"/>
            <a:r>
              <a:rPr lang="en-US" altLang="pt-BR" sz="3200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 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"A vida ganha significado quando voc</a:t>
            </a:r>
            <a:r>
              <a:rPr lang="en-US" altLang="en-US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ê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 encontra </a:t>
            </a:r>
            <a:endParaRPr lang="en-US" altLang="pt-BR" sz="2400" b="1">
              <a:solidFill>
                <a:srgbClr val="00A86B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indent="0" algn="ctr" fontAlgn="auto"/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um prop</a:t>
            </a:r>
            <a:r>
              <a:rPr lang="en-US" altLang="en-US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ó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sito. </a:t>
            </a:r>
            <a:endParaRPr lang="en-US" altLang="pt-BR" sz="2400" b="1">
              <a:solidFill>
                <a:srgbClr val="00A86B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indent="0" algn="ctr" fontAlgn="auto"/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Viva com inten</a:t>
            </a:r>
            <a:r>
              <a:rPr lang="en-US" altLang="en-US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ç</a:t>
            </a:r>
            <a:r>
              <a:rPr lang="en-US" altLang="en-US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o, </a:t>
            </a:r>
            <a:endParaRPr lang="en-US" altLang="pt-BR" sz="2400" b="1">
              <a:solidFill>
                <a:srgbClr val="00A86B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indent="0" algn="ctr" fontAlgn="auto"/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e cada dia ser</a:t>
            </a:r>
            <a:r>
              <a:rPr lang="en-US" altLang="en-US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á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 uma nova oportunidade."</a:t>
            </a:r>
            <a:endParaRPr lang="en-US" altLang="pt-BR" sz="2400" b="1">
              <a:solidFill>
                <a:srgbClr val="00A86B"/>
              </a:solidFill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r>
              <a:rPr lang="en-US"/>
              <a:t>Caminho para o Bem-Estar - Liliane Tsukamoto</a:t>
            </a:r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Retângulo 2"/>
          <p:cNvSpPr/>
          <p:nvPr/>
        </p:nvSpPr>
        <p:spPr>
          <a:xfrm>
            <a:off x="0" y="-635"/>
            <a:ext cx="9601200" cy="128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pt-BR" altLang="en-US"/>
          </a:p>
        </p:txBody>
      </p:sp>
      <p:sp>
        <p:nvSpPr>
          <p:cNvPr id="9" name="Retângulo 8"/>
          <p:cNvSpPr/>
          <p:nvPr/>
        </p:nvSpPr>
        <p:spPr>
          <a:xfrm>
            <a:off x="0" y="2368550"/>
            <a:ext cx="9625965" cy="10433050"/>
          </a:xfrm>
          <a:prstGeom prst="rect">
            <a:avLst/>
          </a:prstGeom>
          <a:solidFill>
            <a:srgbClr val="00DE8D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pt-BR" altLang="en-US"/>
          </a:p>
        </p:txBody>
      </p:sp>
      <p:sp>
        <p:nvSpPr>
          <p:cNvPr id="7" name="Caixa de Texto 6"/>
          <p:cNvSpPr txBox="1"/>
          <p:nvPr/>
        </p:nvSpPr>
        <p:spPr>
          <a:xfrm>
            <a:off x="0" y="270510"/>
            <a:ext cx="8987790" cy="1745615"/>
          </a:xfrm>
          <a:prstGeom prst="rect">
            <a:avLst/>
          </a:prstGeom>
          <a:solidFill>
            <a:srgbClr val="00DE8D"/>
          </a:solidFill>
        </p:spPr>
        <p:txBody>
          <a:bodyPr wrap="square" rtlCol="0" anchor="ctr" anchorCtr="0">
            <a:noAutofit/>
          </a:bodyPr>
          <a:p>
            <a:r>
              <a:rPr lang="en-US" altLang="pt-BR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Refl</a:t>
            </a:r>
            <a:r>
              <a:rPr lang="pt-BR" altLang="en-US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ita</a:t>
            </a:r>
            <a:r>
              <a:rPr lang="en-US" altLang="pt-BR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 sobre seus Valores:</a:t>
            </a:r>
            <a:r>
              <a:rPr lang="en-US" altLang="pt-BR" sz="3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 </a:t>
            </a:r>
            <a:endParaRPr lang="en-US" altLang="pt-BR" sz="36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charset="0"/>
              <a:cs typeface="Georgia" panose="02040502050405020303" charset="0"/>
            </a:endParaRPr>
          </a:p>
          <a:p>
            <a:r>
              <a:rPr lang="en-US" altLang="pt-BR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Alinhe seus valores e encontre um caminho mais aut</a:t>
            </a:r>
            <a:r>
              <a:rPr lang="en-US" altLang="en-US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ê</a:t>
            </a:r>
            <a:r>
              <a:rPr lang="en-US" altLang="pt-BR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ntico na vida</a:t>
            </a:r>
            <a:endParaRPr lang="en-US" altLang="pt-BR" sz="32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12" name="Caixa de Texto 11"/>
          <p:cNvSpPr txBox="1"/>
          <p:nvPr/>
        </p:nvSpPr>
        <p:spPr>
          <a:xfrm>
            <a:off x="403225" y="2482215"/>
            <a:ext cx="8794750" cy="652208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 anchorCtr="0">
            <a:noAutofit/>
          </a:bodyPr>
          <a:p>
            <a:pPr indent="457200" algn="just" fontAlgn="auto">
              <a:spcAft>
                <a:spcPts val="600"/>
              </a:spcAft>
            </a:pP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Para identificar seu prop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ó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sito, comece refletindo sobre o que 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é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 mais importante para voc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ê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. Quais valores guiam suas decis</a:t>
            </a:r>
            <a:r>
              <a:rPr lang="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õ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es e a</a:t>
            </a:r>
            <a:r>
              <a:rPr lang="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çõ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es? Pergunte-se o que realmente lhe d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á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 satisfa</a:t>
            </a:r>
            <a:r>
              <a:rPr lang="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ç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o, como a integridade, a compaix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 ou a justi</a:t>
            </a:r>
            <a:r>
              <a:rPr lang="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ç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a. Quando voc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ê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 come</a:t>
            </a:r>
            <a:r>
              <a:rPr lang="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ç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a a alinhar suas escolhas com seus valores, seu prop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ó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sito se torna mais claro e voc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ê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 encontra um caminho mais aut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ê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ntico na vida.</a:t>
            </a:r>
            <a:endParaRPr lang="en-US" altLang="pt-BR" sz="2800">
              <a:solidFill>
                <a:schemeClr val="bg1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indent="457200" algn="just" fontAlgn="auto">
              <a:spcAft>
                <a:spcPts val="600"/>
              </a:spcAft>
            </a:pPr>
            <a:endParaRPr lang="en-US" altLang="pt-BR" sz="2800">
              <a:solidFill>
                <a:schemeClr val="bg1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indent="457200" algn="just" fontAlgn="auto">
              <a:spcAft>
                <a:spcPts val="600"/>
              </a:spcAft>
            </a:pP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Refletir sobre esses valores ajuda a criar uma base s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ó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lida para suas decis</a:t>
            </a:r>
            <a:r>
              <a:rPr lang="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õ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es di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á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rias e seu futuro. Ao viver de acordo com o que realmente importa para voc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ê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, o prop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ó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sito aparece naturalmente, trazendo mais significado para as suas a</a:t>
            </a:r>
            <a:r>
              <a:rPr lang="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çõ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es.</a:t>
            </a:r>
            <a:endParaRPr lang="en-US" altLang="pt-BR" sz="2800">
              <a:solidFill>
                <a:schemeClr val="bg1"/>
              </a:solidFill>
              <a:latin typeface="Georgia" panose="02040502050405020303" charset="0"/>
              <a:cs typeface="Georgia" panose="02040502050405020303" charset="0"/>
            </a:endParaRPr>
          </a:p>
        </p:txBody>
      </p:sp>
      <p:pic>
        <p:nvPicPr>
          <p:cNvPr id="14" name="Espaço Reservado para Conteúdo 4" descr="hand-drawn-water-lily-floral-background"/>
          <p:cNvPicPr>
            <a:picLocks noChangeAspect="1"/>
          </p:cNvPicPr>
          <p:nvPr>
            <p:ph sz="quarter" idx="13"/>
          </p:nvPr>
        </p:nvPicPr>
        <p:blipFill>
          <a:blip r:embed="rId1"/>
          <a:srcRect l="-175"/>
          <a:stretch>
            <a:fillRect/>
          </a:stretch>
        </p:blipFill>
        <p:spPr>
          <a:xfrm>
            <a:off x="1558925" y="9206865"/>
            <a:ext cx="8035925" cy="3594735"/>
          </a:xfrm>
          <a:prstGeom prst="rect">
            <a:avLst/>
          </a:prstGeom>
          <a:effectLst/>
        </p:spPr>
      </p:pic>
      <p:sp>
        <p:nvSpPr>
          <p:cNvPr id="13" name="Fluxograma: Processo Alternativo 12"/>
          <p:cNvSpPr/>
          <p:nvPr/>
        </p:nvSpPr>
        <p:spPr>
          <a:xfrm>
            <a:off x="403225" y="9562465"/>
            <a:ext cx="5908675" cy="2742565"/>
          </a:xfrm>
          <a:prstGeom prst="flowChartAlternate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pt-BR" altLang="en-US"/>
          </a:p>
        </p:txBody>
      </p:sp>
      <p:sp>
        <p:nvSpPr>
          <p:cNvPr id="19" name="Caixa de Texto 18"/>
          <p:cNvSpPr txBox="1"/>
          <p:nvPr/>
        </p:nvSpPr>
        <p:spPr>
          <a:xfrm>
            <a:off x="610235" y="9561830"/>
            <a:ext cx="5322570" cy="255016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indent="0" algn="ctr" fontAlgn="auto"/>
            <a:r>
              <a:rPr lang="en-US" altLang="pt-BR" sz="3200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 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"Seus valores s</a:t>
            </a:r>
            <a:r>
              <a:rPr lang="en-US" altLang="en-US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o o alicerce de uma vida com prop</a:t>
            </a:r>
            <a:r>
              <a:rPr lang="en-US" altLang="en-US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ó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sito. </a:t>
            </a:r>
            <a:endParaRPr lang="en-US" altLang="pt-BR" sz="2400" b="1">
              <a:solidFill>
                <a:srgbClr val="00A86B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indent="0" algn="ctr" fontAlgn="auto"/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Ao seguir o que </a:t>
            </a:r>
            <a:r>
              <a:rPr lang="en-US" altLang="en-US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é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 mais importante para voc</a:t>
            </a:r>
            <a:r>
              <a:rPr lang="en-US" altLang="en-US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ê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, </a:t>
            </a:r>
            <a:endParaRPr lang="en-US" altLang="pt-BR" sz="2400" b="1">
              <a:solidFill>
                <a:srgbClr val="00A86B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indent="0" algn="ctr" fontAlgn="auto"/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a jornada se torna mais significativa e aut</a:t>
            </a:r>
            <a:r>
              <a:rPr lang="en-US" altLang="en-US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ê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ntica.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"</a:t>
            </a:r>
            <a:endParaRPr lang="en-US" altLang="pt-BR" sz="2400" b="1">
              <a:solidFill>
                <a:srgbClr val="00A86B"/>
              </a:solidFill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r>
              <a:rPr lang="en-US"/>
              <a:t>Caminho para o Bem-Estar - Liliane Tsukamoto</a:t>
            </a:r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Retângulo 2"/>
          <p:cNvSpPr/>
          <p:nvPr/>
        </p:nvSpPr>
        <p:spPr>
          <a:xfrm>
            <a:off x="0" y="-635"/>
            <a:ext cx="9601200" cy="128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pt-BR" altLang="en-US"/>
          </a:p>
        </p:txBody>
      </p:sp>
      <p:sp>
        <p:nvSpPr>
          <p:cNvPr id="9" name="Retângulo 8"/>
          <p:cNvSpPr/>
          <p:nvPr/>
        </p:nvSpPr>
        <p:spPr>
          <a:xfrm>
            <a:off x="0" y="2368550"/>
            <a:ext cx="9625965" cy="10433050"/>
          </a:xfrm>
          <a:prstGeom prst="rect">
            <a:avLst/>
          </a:prstGeom>
          <a:solidFill>
            <a:srgbClr val="00DE8D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pt-BR" altLang="en-US"/>
          </a:p>
        </p:txBody>
      </p:sp>
      <p:sp>
        <p:nvSpPr>
          <p:cNvPr id="7" name="Caixa de Texto 6"/>
          <p:cNvSpPr txBox="1"/>
          <p:nvPr/>
        </p:nvSpPr>
        <p:spPr>
          <a:xfrm>
            <a:off x="0" y="270510"/>
            <a:ext cx="8987790" cy="1745615"/>
          </a:xfrm>
          <a:prstGeom prst="rect">
            <a:avLst/>
          </a:prstGeom>
          <a:solidFill>
            <a:srgbClr val="00DE8D"/>
          </a:solidFill>
        </p:spPr>
        <p:txBody>
          <a:bodyPr wrap="square" rtlCol="0" anchor="ctr" anchorCtr="0">
            <a:noAutofit/>
          </a:bodyPr>
          <a:p>
            <a:r>
              <a:rPr lang="en-US" altLang="pt-BR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Explor</a:t>
            </a:r>
            <a:r>
              <a:rPr lang="pt-BR" altLang="en-US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e </a:t>
            </a:r>
            <a:r>
              <a:rPr lang="en-US" altLang="pt-BR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suas </a:t>
            </a:r>
            <a:endParaRPr lang="en-US" altLang="pt-BR" sz="40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charset="0"/>
              <a:cs typeface="Georgia" panose="02040502050405020303" charset="0"/>
            </a:endParaRPr>
          </a:p>
          <a:p>
            <a:r>
              <a:rPr lang="en-US" altLang="pt-BR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Habilidades e Talentos</a:t>
            </a:r>
            <a:r>
              <a:rPr lang="en-US" altLang="pt-BR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:</a:t>
            </a:r>
            <a:r>
              <a:rPr lang="en-US" altLang="pt-BR" sz="3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 </a:t>
            </a:r>
            <a:endParaRPr lang="en-US" altLang="pt-BR" sz="36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charset="0"/>
              <a:cs typeface="Georgia" panose="02040502050405020303" charset="0"/>
            </a:endParaRPr>
          </a:p>
          <a:p>
            <a:r>
              <a:rPr lang="en-US" altLang="pt-BR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Potencialize</a:t>
            </a:r>
            <a:r>
              <a:rPr lang="pt-BR" altLang="en-US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-os</a:t>
            </a:r>
            <a:r>
              <a:rPr lang="en-US" altLang="pt-BR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 para uma vida mais plena</a:t>
            </a:r>
            <a:endParaRPr lang="en-US" altLang="pt-BR" sz="32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12" name="Caixa de Texto 11"/>
          <p:cNvSpPr txBox="1"/>
          <p:nvPr/>
        </p:nvSpPr>
        <p:spPr>
          <a:xfrm>
            <a:off x="403225" y="2482215"/>
            <a:ext cx="8794750" cy="652208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 anchorCtr="0">
            <a:noAutofit/>
          </a:bodyPr>
          <a:p>
            <a:pPr indent="457200" algn="just" fontAlgn="auto">
              <a:spcAft>
                <a:spcPts val="600"/>
              </a:spcAft>
            </a:pP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Descubra o que voc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ê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 faz bem e sente prazer em realizar. Suas habilidades naturais, sejam criativas, t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é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cnicas ou emocionais, podem ser um reflexo do seu prop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ó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sito. Ao dedicar tempo para explorar essas habilidades, voc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ê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 perceber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á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 como us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á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-las para criar um impacto positivo na sua vida e no mundo ao seu redor.</a:t>
            </a:r>
            <a:endParaRPr lang="en-US" altLang="pt-BR" sz="2800">
              <a:solidFill>
                <a:schemeClr val="bg1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indent="457200" algn="just" fontAlgn="auto">
              <a:spcAft>
                <a:spcPts val="600"/>
              </a:spcAft>
            </a:pPr>
            <a:endParaRPr lang="en-US" altLang="pt-BR" sz="2800">
              <a:solidFill>
                <a:schemeClr val="bg1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indent="457200" algn="just" fontAlgn="auto">
              <a:spcAft>
                <a:spcPts val="600"/>
              </a:spcAft>
            </a:pP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Investir no aprimoramento dessas habilidades 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é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 essencial para dar forma ao seu prop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ó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sito, pois elas s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 as ferramentas que o ajudar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 a alcan</a:t>
            </a:r>
            <a:r>
              <a:rPr lang="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ç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ar seus objetivos e a viver de maneira mais satisfat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ó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ria e equilibrada.</a:t>
            </a:r>
            <a:endParaRPr lang="en-US" altLang="pt-BR" sz="2800">
              <a:solidFill>
                <a:schemeClr val="bg1"/>
              </a:solidFill>
              <a:latin typeface="Georgia" panose="02040502050405020303" charset="0"/>
              <a:cs typeface="Georgia" panose="02040502050405020303" charset="0"/>
            </a:endParaRPr>
          </a:p>
        </p:txBody>
      </p:sp>
      <p:pic>
        <p:nvPicPr>
          <p:cNvPr id="14" name="Espaço Reservado para Conteúdo 4" descr="hand-drawn-water-lily-floral-background"/>
          <p:cNvPicPr>
            <a:picLocks noChangeAspect="1"/>
          </p:cNvPicPr>
          <p:nvPr>
            <p:ph sz="quarter" idx="13"/>
          </p:nvPr>
        </p:nvPicPr>
        <p:blipFill>
          <a:blip r:embed="rId1"/>
          <a:srcRect l="-175"/>
          <a:stretch>
            <a:fillRect/>
          </a:stretch>
        </p:blipFill>
        <p:spPr>
          <a:xfrm>
            <a:off x="1558925" y="9206865"/>
            <a:ext cx="8035925" cy="3594735"/>
          </a:xfrm>
          <a:prstGeom prst="rect">
            <a:avLst/>
          </a:prstGeom>
          <a:effectLst/>
        </p:spPr>
      </p:pic>
      <p:sp>
        <p:nvSpPr>
          <p:cNvPr id="13" name="Fluxograma: Processo Alternativo 12"/>
          <p:cNvSpPr/>
          <p:nvPr/>
        </p:nvSpPr>
        <p:spPr>
          <a:xfrm>
            <a:off x="403225" y="9562465"/>
            <a:ext cx="5908675" cy="2742565"/>
          </a:xfrm>
          <a:prstGeom prst="flowChartAlternate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pt-BR" altLang="en-US"/>
          </a:p>
        </p:txBody>
      </p:sp>
      <p:sp>
        <p:nvSpPr>
          <p:cNvPr id="19" name="Caixa de Texto 18"/>
          <p:cNvSpPr txBox="1"/>
          <p:nvPr/>
        </p:nvSpPr>
        <p:spPr>
          <a:xfrm>
            <a:off x="610235" y="9561830"/>
            <a:ext cx="5322570" cy="255016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indent="0" algn="ctr" fontAlgn="auto"/>
            <a:r>
              <a:rPr lang="en-US" altLang="pt-BR" sz="3200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 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"Suas habilidades s</a:t>
            </a:r>
            <a:r>
              <a:rPr lang="en-US" altLang="en-US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o ferramentas poderosas para alcan</a:t>
            </a:r>
            <a:r>
              <a:rPr lang="" altLang="en-US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ç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ar seu prop</a:t>
            </a:r>
            <a:r>
              <a:rPr lang="en-US" altLang="en-US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ó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sito. </a:t>
            </a:r>
            <a:endParaRPr lang="en-US" altLang="pt-BR" sz="2400" b="1">
              <a:solidFill>
                <a:srgbClr val="00A86B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indent="0" algn="ctr" fontAlgn="auto"/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Ao cultiv</a:t>
            </a:r>
            <a:r>
              <a:rPr lang="en-US" altLang="en-US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á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-las, voc</a:t>
            </a:r>
            <a:r>
              <a:rPr lang="en-US" altLang="en-US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ê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 se torna capaz de transformar seus sonhos em realidade.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"</a:t>
            </a:r>
            <a:endParaRPr lang="en-US" altLang="pt-BR" sz="2400" b="1">
              <a:solidFill>
                <a:srgbClr val="00A86B"/>
              </a:solidFill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r>
              <a:rPr lang="en-US"/>
              <a:t>Caminho para o Bem-Estar - Liliane Tsukamoto</a:t>
            </a:r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Retângulo 2"/>
          <p:cNvSpPr/>
          <p:nvPr/>
        </p:nvSpPr>
        <p:spPr>
          <a:xfrm>
            <a:off x="0" y="-635"/>
            <a:ext cx="9601200" cy="128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pt-BR" altLang="en-US"/>
          </a:p>
        </p:txBody>
      </p:sp>
      <p:sp>
        <p:nvSpPr>
          <p:cNvPr id="9" name="Retângulo 8"/>
          <p:cNvSpPr/>
          <p:nvPr/>
        </p:nvSpPr>
        <p:spPr>
          <a:xfrm>
            <a:off x="0" y="2368550"/>
            <a:ext cx="9625965" cy="10433050"/>
          </a:xfrm>
          <a:prstGeom prst="rect">
            <a:avLst/>
          </a:prstGeom>
          <a:solidFill>
            <a:srgbClr val="00DE8D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pt-BR" altLang="en-US"/>
          </a:p>
        </p:txBody>
      </p:sp>
      <p:sp>
        <p:nvSpPr>
          <p:cNvPr id="7" name="Caixa de Texto 6"/>
          <p:cNvSpPr txBox="1"/>
          <p:nvPr/>
        </p:nvSpPr>
        <p:spPr>
          <a:xfrm>
            <a:off x="0" y="270510"/>
            <a:ext cx="8987790" cy="1745615"/>
          </a:xfrm>
          <a:prstGeom prst="rect">
            <a:avLst/>
          </a:prstGeom>
          <a:solidFill>
            <a:srgbClr val="00DE8D"/>
          </a:solidFill>
        </p:spPr>
        <p:txBody>
          <a:bodyPr wrap="square" rtlCol="0" anchor="ctr" anchorCtr="0">
            <a:noAutofit/>
          </a:bodyPr>
          <a:p>
            <a:r>
              <a:rPr lang="pt-BR" altLang="en-US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Alinhe </a:t>
            </a:r>
            <a:r>
              <a:rPr lang="en-US" altLang="pt-BR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Suas Paix</a:t>
            </a:r>
            <a:r>
              <a:rPr lang="" altLang="en-US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õ</a:t>
            </a:r>
            <a:r>
              <a:rPr lang="en-US" altLang="pt-BR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es e Interesses</a:t>
            </a:r>
            <a:r>
              <a:rPr lang="en-US" altLang="pt-BR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:</a:t>
            </a:r>
            <a:r>
              <a:rPr lang="en-US" altLang="pt-BR" sz="3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 </a:t>
            </a:r>
            <a:endParaRPr lang="en-US" altLang="pt-BR" sz="36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charset="0"/>
              <a:cs typeface="Georgia" panose="02040502050405020303" charset="0"/>
            </a:endParaRPr>
          </a:p>
          <a:p>
            <a:r>
              <a:rPr lang="en-US" altLang="pt-BR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Siga o que ama e </a:t>
            </a:r>
            <a:endParaRPr lang="en-US" altLang="pt-BR" sz="32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charset="0"/>
              <a:cs typeface="Georgia" panose="02040502050405020303" charset="0"/>
            </a:endParaRPr>
          </a:p>
          <a:p>
            <a:r>
              <a:rPr lang="en-US" altLang="pt-BR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descubra seu verdadeiro prop</a:t>
            </a:r>
            <a:r>
              <a:rPr lang="en-US" altLang="en-US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ó</a:t>
            </a:r>
            <a:r>
              <a:rPr lang="en-US" altLang="pt-BR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sito</a:t>
            </a:r>
            <a:endParaRPr lang="en-US" altLang="pt-BR" sz="32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12" name="Caixa de Texto 11"/>
          <p:cNvSpPr txBox="1"/>
          <p:nvPr/>
        </p:nvSpPr>
        <p:spPr>
          <a:xfrm>
            <a:off x="403225" y="2482215"/>
            <a:ext cx="8794750" cy="652208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 anchorCtr="0">
            <a:noAutofit/>
          </a:bodyPr>
          <a:p>
            <a:pPr indent="457200" algn="just" fontAlgn="auto">
              <a:spcAft>
                <a:spcPts val="600"/>
              </a:spcAft>
            </a:pP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Seu prop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ó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sito tamb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é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m pode ser encontrado nas coisas que voc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ê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 ama fazer. Paix</a:t>
            </a:r>
            <a:r>
              <a:rPr lang="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õ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es como ajudar os outros, aprender continuamente ou criar solu</a:t>
            </a:r>
            <a:r>
              <a:rPr lang="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çõ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es inovadoras podem direcionar sua jornada. Quando voc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ê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 dedica tempo ao que lhe interessa, seu prop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ó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sito se revela de forma mais natural, conectando seu prazer com seu impacto.</a:t>
            </a:r>
            <a:endParaRPr lang="en-US" altLang="pt-BR" sz="2800">
              <a:solidFill>
                <a:schemeClr val="bg1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indent="457200" algn="just" fontAlgn="auto">
              <a:spcAft>
                <a:spcPts val="600"/>
              </a:spcAft>
            </a:pPr>
            <a:endParaRPr lang="en-US" altLang="pt-BR" sz="2800">
              <a:solidFill>
                <a:schemeClr val="bg1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indent="457200" algn="just" fontAlgn="auto">
              <a:spcAft>
                <a:spcPts val="600"/>
              </a:spcAft>
            </a:pP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Seguir suas paix</a:t>
            </a:r>
            <a:r>
              <a:rPr lang="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õ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es 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é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 uma maneira poderosa de se alinhar com seu prop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ó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sito. Ao fazer o que ama, voc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ê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 n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 s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ó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 encontra realiza</a:t>
            </a:r>
            <a:r>
              <a:rPr lang="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ç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 pessoal, mas tamb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é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m contribui para o bem-estar coletivo e para o seu pr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ó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prio crescimento.</a:t>
            </a:r>
            <a:endParaRPr lang="en-US" altLang="pt-BR" sz="2800">
              <a:solidFill>
                <a:schemeClr val="bg1"/>
              </a:solidFill>
              <a:latin typeface="Georgia" panose="02040502050405020303" charset="0"/>
              <a:cs typeface="Georgia" panose="02040502050405020303" charset="0"/>
            </a:endParaRPr>
          </a:p>
        </p:txBody>
      </p:sp>
      <p:pic>
        <p:nvPicPr>
          <p:cNvPr id="14" name="Espaço Reservado para Conteúdo 4" descr="hand-drawn-water-lily-floral-background"/>
          <p:cNvPicPr>
            <a:picLocks noChangeAspect="1"/>
          </p:cNvPicPr>
          <p:nvPr>
            <p:ph sz="quarter" idx="13"/>
          </p:nvPr>
        </p:nvPicPr>
        <p:blipFill>
          <a:blip r:embed="rId1"/>
          <a:srcRect l="-175"/>
          <a:stretch>
            <a:fillRect/>
          </a:stretch>
        </p:blipFill>
        <p:spPr>
          <a:xfrm>
            <a:off x="1558925" y="9206865"/>
            <a:ext cx="8035925" cy="3594735"/>
          </a:xfrm>
          <a:prstGeom prst="rect">
            <a:avLst/>
          </a:prstGeom>
          <a:effectLst/>
        </p:spPr>
      </p:pic>
      <p:sp>
        <p:nvSpPr>
          <p:cNvPr id="13" name="Fluxograma: Processo Alternativo 12"/>
          <p:cNvSpPr/>
          <p:nvPr/>
        </p:nvSpPr>
        <p:spPr>
          <a:xfrm>
            <a:off x="403225" y="9562465"/>
            <a:ext cx="5908675" cy="2742565"/>
          </a:xfrm>
          <a:prstGeom prst="flowChartAlternate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pt-BR" altLang="en-US"/>
          </a:p>
        </p:txBody>
      </p:sp>
      <p:sp>
        <p:nvSpPr>
          <p:cNvPr id="19" name="Caixa de Texto 18"/>
          <p:cNvSpPr txBox="1"/>
          <p:nvPr/>
        </p:nvSpPr>
        <p:spPr>
          <a:xfrm>
            <a:off x="610235" y="9561830"/>
            <a:ext cx="5322570" cy="255016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indent="0" algn="ctr" fontAlgn="auto"/>
            <a:r>
              <a:rPr lang="en-US" altLang="pt-BR" sz="3200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 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"Quando voc</a:t>
            </a:r>
            <a:r>
              <a:rPr lang="en-US" altLang="en-US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ê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 segue suas paix</a:t>
            </a:r>
            <a:r>
              <a:rPr lang="" altLang="en-US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õ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es, o prop</a:t>
            </a:r>
            <a:r>
              <a:rPr lang="en-US" altLang="en-US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ó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sito encontra seu caminho. </a:t>
            </a:r>
            <a:endParaRPr lang="en-US" altLang="pt-BR" sz="2400" b="1">
              <a:solidFill>
                <a:srgbClr val="00A86B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indent="0" algn="ctr" fontAlgn="auto"/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N</a:t>
            </a:r>
            <a:r>
              <a:rPr lang="en-US" altLang="en-US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o tenha medo de se dedicar ao que te faz feliz — </a:t>
            </a:r>
            <a:r>
              <a:rPr lang="en-US" altLang="en-US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é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 a</a:t>
            </a:r>
            <a:r>
              <a:rPr lang="en-US" altLang="en-US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í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 que a verdadeira realiza</a:t>
            </a:r>
            <a:r>
              <a:rPr lang="" altLang="en-US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ç</a:t>
            </a:r>
            <a:r>
              <a:rPr lang="en-US" altLang="en-US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o reside.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"</a:t>
            </a:r>
            <a:endParaRPr lang="en-US" altLang="pt-BR" sz="2400" b="1">
              <a:solidFill>
                <a:srgbClr val="00A86B"/>
              </a:solidFill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r>
              <a:rPr lang="en-US"/>
              <a:t>Caminho para o Bem-Estar - Liliane Tsukamoto</a:t>
            </a:r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Retângulo 3"/>
          <p:cNvSpPr/>
          <p:nvPr/>
        </p:nvSpPr>
        <p:spPr>
          <a:xfrm>
            <a:off x="0" y="0"/>
            <a:ext cx="9625965" cy="12801600"/>
          </a:xfrm>
          <a:prstGeom prst="rect">
            <a:avLst/>
          </a:prstGeom>
          <a:solidFill>
            <a:srgbClr val="00DE8D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pt-BR" altLang="en-US"/>
          </a:p>
        </p:txBody>
      </p:sp>
      <p:sp>
        <p:nvSpPr>
          <p:cNvPr id="5" name="Retângulo 4"/>
          <p:cNvSpPr/>
          <p:nvPr/>
        </p:nvSpPr>
        <p:spPr>
          <a:xfrm>
            <a:off x="859155" y="845820"/>
            <a:ext cx="7937500" cy="109499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pt-BR" altLang="en-US"/>
          </a:p>
        </p:txBody>
      </p:sp>
      <p:pic>
        <p:nvPicPr>
          <p:cNvPr id="7" name="Espaço Reservado para Conteúdo 6" descr="pexels-felixmittermeier-957024"/>
          <p:cNvPicPr>
            <a:picLocks noChangeAspect="1"/>
          </p:cNvPicPr>
          <p:nvPr>
            <p:ph sz="quarter" idx="13"/>
          </p:nvPr>
        </p:nvPicPr>
        <p:blipFill>
          <a:blip r:embed="rId1"/>
          <a:srcRect t="72636"/>
          <a:stretch>
            <a:fillRect/>
          </a:stretch>
        </p:blipFill>
        <p:spPr>
          <a:xfrm>
            <a:off x="859155" y="7939405"/>
            <a:ext cx="7938135" cy="1510665"/>
          </a:xfrm>
          <a:prstGeom prst="rect">
            <a:avLst/>
          </a:prstGeom>
        </p:spPr>
      </p:pic>
      <p:pic>
        <p:nvPicPr>
          <p:cNvPr id="12" name="Espaço Reservado para Conteúdo 6" descr="pexels-felixmittermeier-957024"/>
          <p:cNvPicPr>
            <a:picLocks noChangeAspect="1"/>
          </p:cNvPicPr>
          <p:nvPr/>
        </p:nvPicPr>
        <p:blipFill>
          <a:blip r:embed="rId1"/>
          <a:srcRect b="63826"/>
          <a:stretch>
            <a:fillRect/>
          </a:stretch>
        </p:blipFill>
        <p:spPr>
          <a:xfrm>
            <a:off x="860425" y="2595880"/>
            <a:ext cx="7936865" cy="1511935"/>
          </a:xfrm>
          <a:prstGeom prst="rect">
            <a:avLst/>
          </a:prstGeom>
        </p:spPr>
      </p:pic>
      <p:sp>
        <p:nvSpPr>
          <p:cNvPr id="14" name="Caixa de Texto 13"/>
          <p:cNvSpPr txBox="1"/>
          <p:nvPr/>
        </p:nvSpPr>
        <p:spPr>
          <a:xfrm>
            <a:off x="1233805" y="4500245"/>
            <a:ext cx="7131685" cy="3046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pt-BR" altLang="en-US" sz="48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Capítulo </a:t>
            </a:r>
            <a:endParaRPr lang="pt-BR" altLang="en-US" sz="4800" b="1">
              <a:solidFill>
                <a:srgbClr val="00A86B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algn="ctr"/>
            <a:r>
              <a:rPr lang="pt-BR" altLang="en-US" sz="48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02</a:t>
            </a:r>
            <a:endParaRPr lang="pt-BR" altLang="en-US" sz="4800" b="1">
              <a:solidFill>
                <a:srgbClr val="00A86B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algn="ctr"/>
            <a:r>
              <a:rPr lang="pt-BR" altLang="en-US" sz="48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================</a:t>
            </a:r>
            <a:endParaRPr lang="pt-BR" altLang="en-US" sz="4800" b="1">
              <a:solidFill>
                <a:srgbClr val="00A86B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algn="ctr"/>
            <a:r>
              <a:rPr lang="pt-BR" altLang="en-US" sz="48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Zonas Azuis</a:t>
            </a:r>
            <a:endParaRPr lang="pt-BR" altLang="en-US" sz="4800" b="1">
              <a:solidFill>
                <a:srgbClr val="00A86B"/>
              </a:solidFill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r>
              <a:rPr lang="en-US"/>
              <a:t>Caminho para o Bem-Estar - Liliane Tsukamoto</a:t>
            </a:r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Retângulo 2"/>
          <p:cNvSpPr/>
          <p:nvPr/>
        </p:nvSpPr>
        <p:spPr>
          <a:xfrm>
            <a:off x="0" y="-635"/>
            <a:ext cx="9601200" cy="128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pt-BR" altLang="en-US"/>
          </a:p>
        </p:txBody>
      </p:sp>
      <p:sp>
        <p:nvSpPr>
          <p:cNvPr id="9" name="Retângulo 8"/>
          <p:cNvSpPr/>
          <p:nvPr/>
        </p:nvSpPr>
        <p:spPr>
          <a:xfrm>
            <a:off x="0" y="2368550"/>
            <a:ext cx="9625965" cy="10433050"/>
          </a:xfrm>
          <a:prstGeom prst="rect">
            <a:avLst/>
          </a:prstGeom>
          <a:solidFill>
            <a:srgbClr val="00DE8D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pt-BR" altLang="en-US"/>
          </a:p>
        </p:txBody>
      </p:sp>
      <p:sp>
        <p:nvSpPr>
          <p:cNvPr id="7" name="Caixa de Texto 6"/>
          <p:cNvSpPr txBox="1"/>
          <p:nvPr/>
        </p:nvSpPr>
        <p:spPr>
          <a:xfrm>
            <a:off x="0" y="270510"/>
            <a:ext cx="8987790" cy="1745615"/>
          </a:xfrm>
          <a:prstGeom prst="rect">
            <a:avLst/>
          </a:prstGeom>
          <a:solidFill>
            <a:srgbClr val="00DE8D"/>
          </a:solidFill>
        </p:spPr>
        <p:txBody>
          <a:bodyPr wrap="square" rtlCol="0" anchor="ctr" anchorCtr="0">
            <a:noAutofit/>
          </a:bodyPr>
          <a:p>
            <a:r>
              <a:rPr lang="en-US" altLang="pt-BR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A Vida Saud</a:t>
            </a:r>
            <a:r>
              <a:rPr lang="en-US" altLang="en-US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á</a:t>
            </a:r>
            <a:r>
              <a:rPr lang="en-US" altLang="pt-BR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vel das Zonas Azui</a:t>
            </a:r>
            <a:r>
              <a:rPr lang="pt-BR" altLang="en-US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s</a:t>
            </a:r>
            <a:r>
              <a:rPr lang="en-US" altLang="pt-BR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:</a:t>
            </a:r>
            <a:r>
              <a:rPr lang="en-US" altLang="pt-BR" sz="3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 </a:t>
            </a:r>
            <a:endParaRPr lang="en-US" altLang="pt-BR" sz="36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charset="0"/>
              <a:cs typeface="Georgia" panose="02040502050405020303" charset="0"/>
            </a:endParaRPr>
          </a:p>
          <a:p>
            <a:r>
              <a:rPr lang="en-US" altLang="pt-BR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Li</a:t>
            </a:r>
            <a:r>
              <a:rPr lang="" altLang="en-US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çõ</a:t>
            </a:r>
            <a:r>
              <a:rPr lang="en-US" altLang="pt-BR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es para Todos N</a:t>
            </a:r>
            <a:r>
              <a:rPr lang="en-US" altLang="en-US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ó</a:t>
            </a:r>
            <a:r>
              <a:rPr lang="en-US" altLang="pt-BR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s</a:t>
            </a:r>
            <a:endParaRPr lang="en-US" altLang="pt-BR" sz="32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12" name="Caixa de Texto 11"/>
          <p:cNvSpPr txBox="1"/>
          <p:nvPr/>
        </p:nvSpPr>
        <p:spPr>
          <a:xfrm>
            <a:off x="403225" y="2482215"/>
            <a:ext cx="8794750" cy="652208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 anchorCtr="0">
            <a:noAutofit/>
          </a:bodyPr>
          <a:p>
            <a:pPr indent="457200" algn="just" fontAlgn="auto">
              <a:spcAft>
                <a:spcPts val="600"/>
              </a:spcAft>
            </a:pPr>
            <a:r>
              <a:rPr lang="pt-BR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S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 regi</a:t>
            </a:r>
            <a:r>
              <a:rPr lang="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õ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es do mundo onde as pessoas vivem mais e com mais sa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ú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de. Nessas 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á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reas, como em Okinawa (Jap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o) e Icaria (Gr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é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cia), o segredo para uma vida longa e saud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á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vel est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á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 em h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á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bitos simples: alimenta</a:t>
            </a:r>
            <a:r>
              <a:rPr lang="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ç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 balanceada, exerc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í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cio moderado e conex</a:t>
            </a:r>
            <a:r>
              <a:rPr lang="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õ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es sociais fortes. Esses fatores contribuem para uma vida mais equilibrada e com menos doen</a:t>
            </a:r>
            <a:r>
              <a:rPr lang="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ç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as.</a:t>
            </a:r>
            <a:endParaRPr lang="en-US" altLang="pt-BR" sz="2800">
              <a:solidFill>
                <a:schemeClr val="bg1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indent="457200" algn="just" fontAlgn="auto">
              <a:spcAft>
                <a:spcPts val="600"/>
              </a:spcAft>
            </a:pPr>
            <a:endParaRPr lang="en-US" altLang="pt-BR" sz="2800">
              <a:solidFill>
                <a:schemeClr val="bg1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indent="457200" algn="just" fontAlgn="auto">
              <a:spcAft>
                <a:spcPts val="600"/>
              </a:spcAft>
            </a:pP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Fazer escolhas saud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á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veis n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 precisa ser complexo. Comer alimentos frescos, movimentar-se regularmente e manter bons relacionamentos s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 atitudes que, somadas, podem transformar sua sa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ú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de e qualidade de vida. Lembre-se de que a longevidade n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 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é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 s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ó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 sobre viver mais, mas sobre viver bem.</a:t>
            </a:r>
            <a:endParaRPr lang="en-US" altLang="pt-BR" sz="2800">
              <a:solidFill>
                <a:schemeClr val="bg1"/>
              </a:solidFill>
              <a:latin typeface="Georgia" panose="02040502050405020303" charset="0"/>
              <a:cs typeface="Georgia" panose="02040502050405020303" charset="0"/>
            </a:endParaRPr>
          </a:p>
        </p:txBody>
      </p:sp>
      <p:pic>
        <p:nvPicPr>
          <p:cNvPr id="14" name="Espaço Reservado para Conteúdo 4" descr="hand-drawn-water-lily-floral-background"/>
          <p:cNvPicPr>
            <a:picLocks noChangeAspect="1"/>
          </p:cNvPicPr>
          <p:nvPr>
            <p:ph sz="quarter" idx="13"/>
          </p:nvPr>
        </p:nvPicPr>
        <p:blipFill>
          <a:blip r:embed="rId1"/>
          <a:srcRect l="-175"/>
          <a:stretch>
            <a:fillRect/>
          </a:stretch>
        </p:blipFill>
        <p:spPr>
          <a:xfrm>
            <a:off x="1558925" y="9206865"/>
            <a:ext cx="8035925" cy="3594735"/>
          </a:xfrm>
          <a:prstGeom prst="rect">
            <a:avLst/>
          </a:prstGeom>
          <a:effectLst/>
        </p:spPr>
      </p:pic>
      <p:sp>
        <p:nvSpPr>
          <p:cNvPr id="13" name="Fluxograma: Processo Alternativo 12"/>
          <p:cNvSpPr/>
          <p:nvPr/>
        </p:nvSpPr>
        <p:spPr>
          <a:xfrm>
            <a:off x="403225" y="9562465"/>
            <a:ext cx="5908675" cy="2742565"/>
          </a:xfrm>
          <a:prstGeom prst="flowChartAlternate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pt-BR" altLang="en-US"/>
          </a:p>
        </p:txBody>
      </p:sp>
      <p:sp>
        <p:nvSpPr>
          <p:cNvPr id="19" name="Caixa de Texto 18"/>
          <p:cNvSpPr txBox="1"/>
          <p:nvPr/>
        </p:nvSpPr>
        <p:spPr>
          <a:xfrm>
            <a:off x="610235" y="9561830"/>
            <a:ext cx="5322570" cy="255016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indent="0" algn="ctr" fontAlgn="auto"/>
            <a:r>
              <a:rPr lang="en-US" altLang="pt-BR" sz="3200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 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"Cada pequena escolha saud</a:t>
            </a:r>
            <a:r>
              <a:rPr lang="en-US" altLang="en-US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á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vel </a:t>
            </a:r>
            <a:r>
              <a:rPr lang="en-US" altLang="en-US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é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 um passo para uma vida mais longa e mais feliz. Cuide de si para viver </a:t>
            </a:r>
            <a:endParaRPr lang="en-US" altLang="pt-BR" sz="2400" b="1">
              <a:solidFill>
                <a:srgbClr val="00A86B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indent="0" algn="ctr" fontAlgn="auto"/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o melhor da vida."</a:t>
            </a:r>
            <a:endParaRPr lang="en-US" altLang="pt-BR" sz="2400" b="1">
              <a:solidFill>
                <a:srgbClr val="00A86B"/>
              </a:solidFill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r>
              <a:rPr lang="en-US"/>
              <a:t>Caminho para o Bem-Estar - Liliane Tsukamoto</a:t>
            </a:r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Retângulo 2"/>
          <p:cNvSpPr/>
          <p:nvPr/>
        </p:nvSpPr>
        <p:spPr>
          <a:xfrm>
            <a:off x="0" y="-635"/>
            <a:ext cx="9601200" cy="12801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pt-BR" altLang="en-US"/>
          </a:p>
        </p:txBody>
      </p:sp>
      <p:sp>
        <p:nvSpPr>
          <p:cNvPr id="9" name="Retângulo 8"/>
          <p:cNvSpPr/>
          <p:nvPr/>
        </p:nvSpPr>
        <p:spPr>
          <a:xfrm>
            <a:off x="0" y="2368550"/>
            <a:ext cx="9625965" cy="10433050"/>
          </a:xfrm>
          <a:prstGeom prst="rect">
            <a:avLst/>
          </a:prstGeom>
          <a:solidFill>
            <a:srgbClr val="00DE8D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pt-BR" altLang="en-US"/>
          </a:p>
        </p:txBody>
      </p:sp>
      <p:sp>
        <p:nvSpPr>
          <p:cNvPr id="7" name="Caixa de Texto 6"/>
          <p:cNvSpPr txBox="1"/>
          <p:nvPr/>
        </p:nvSpPr>
        <p:spPr>
          <a:xfrm>
            <a:off x="0" y="270510"/>
            <a:ext cx="8987790" cy="1745615"/>
          </a:xfrm>
          <a:prstGeom prst="rect">
            <a:avLst/>
          </a:prstGeom>
          <a:solidFill>
            <a:srgbClr val="00DE8D"/>
          </a:solidFill>
        </p:spPr>
        <p:txBody>
          <a:bodyPr wrap="square" rtlCol="0" anchor="ctr" anchorCtr="0">
            <a:noAutofit/>
          </a:bodyPr>
          <a:p>
            <a:r>
              <a:rPr lang="en-US" altLang="pt-BR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Equil</a:t>
            </a:r>
            <a:r>
              <a:rPr lang="en-US" altLang="en-US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í</a:t>
            </a:r>
            <a:r>
              <a:rPr lang="en-US" altLang="pt-BR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brio e Paz</a:t>
            </a:r>
            <a:r>
              <a:rPr lang="en-US" altLang="pt-BR" sz="40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:</a:t>
            </a:r>
            <a:r>
              <a:rPr lang="en-US" altLang="pt-BR" sz="36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 </a:t>
            </a:r>
            <a:endParaRPr lang="en-US" altLang="pt-BR" sz="36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charset="0"/>
              <a:cs typeface="Georgia" panose="02040502050405020303" charset="0"/>
            </a:endParaRPr>
          </a:p>
          <a:p>
            <a:r>
              <a:rPr lang="en-US" altLang="pt-BR" sz="3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eorgia" panose="02040502050405020303" charset="0"/>
                <a:cs typeface="Georgia" panose="02040502050405020303" charset="0"/>
              </a:rPr>
              <a:t>A Arte de Viver Sem Estresse</a:t>
            </a:r>
            <a:endParaRPr lang="en-US" altLang="pt-BR" sz="32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12" name="Caixa de Texto 11"/>
          <p:cNvSpPr txBox="1"/>
          <p:nvPr/>
        </p:nvSpPr>
        <p:spPr>
          <a:xfrm>
            <a:off x="403225" y="2482215"/>
            <a:ext cx="8794750" cy="652208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 anchorCtr="0">
            <a:noAutofit/>
          </a:bodyPr>
          <a:p>
            <a:pPr indent="457200" algn="just" fontAlgn="auto">
              <a:spcAft>
                <a:spcPts val="600"/>
              </a:spcAft>
            </a:pP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 estresse constante pode afetar nossa sa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ú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de mental e f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í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sica. Viver sem ele n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 significa evitar os desafios da vida, mas sim aprender a lidar com eles de maneira mais tranquila e equilibrada. A pr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á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tica da medita</a:t>
            </a:r>
            <a:r>
              <a:rPr lang="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ç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o, a respira</a:t>
            </a:r>
            <a:r>
              <a:rPr lang="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ç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 profunda e o tempo de qualidade com os outros s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 maneiras de encontrar equil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í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brio no caos di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á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rio.</a:t>
            </a:r>
            <a:endParaRPr lang="en-US" altLang="pt-BR" sz="2800">
              <a:solidFill>
                <a:schemeClr val="bg1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indent="457200" algn="just" fontAlgn="auto">
              <a:spcAft>
                <a:spcPts val="600"/>
              </a:spcAft>
            </a:pPr>
            <a:endParaRPr lang="en-US" altLang="pt-BR" sz="2800">
              <a:solidFill>
                <a:schemeClr val="bg1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indent="457200" algn="just" fontAlgn="auto">
              <a:spcAft>
                <a:spcPts val="600"/>
              </a:spcAft>
            </a:pP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Reduzir o estresse requer pequenas atitudes di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á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rias. Uma boa alimenta</a:t>
            </a:r>
            <a:r>
              <a:rPr lang="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ç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o, uma boa noite de sono e momentos de lazer s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 fundamentais para manter o corpo e a mente em harmonia. N</a:t>
            </a:r>
            <a:r>
              <a:rPr lang="en-US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ã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o se esque</a:t>
            </a:r>
            <a:r>
              <a:rPr lang="" altLang="en-US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ç</a:t>
            </a:r>
            <a:r>
              <a:rPr lang="en-US" altLang="pt-BR" sz="2800">
                <a:solidFill>
                  <a:schemeClr val="bg1"/>
                </a:solidFill>
                <a:latin typeface="Georgia" panose="02040502050405020303" charset="0"/>
                <a:cs typeface="Georgia" panose="02040502050405020303" charset="0"/>
              </a:rPr>
              <a:t>a de reservar um tempo para si mesmo.</a:t>
            </a:r>
            <a:endParaRPr lang="en-US" altLang="pt-BR" sz="2800">
              <a:solidFill>
                <a:schemeClr val="bg1"/>
              </a:solidFill>
              <a:latin typeface="Georgia" panose="02040502050405020303" charset="0"/>
              <a:cs typeface="Georgia" panose="02040502050405020303" charset="0"/>
            </a:endParaRPr>
          </a:p>
        </p:txBody>
      </p:sp>
      <p:pic>
        <p:nvPicPr>
          <p:cNvPr id="14" name="Espaço Reservado para Conteúdo 4" descr="hand-drawn-water-lily-floral-background"/>
          <p:cNvPicPr>
            <a:picLocks noChangeAspect="1"/>
          </p:cNvPicPr>
          <p:nvPr>
            <p:ph sz="quarter" idx="13"/>
          </p:nvPr>
        </p:nvPicPr>
        <p:blipFill>
          <a:blip r:embed="rId1"/>
          <a:srcRect l="-175"/>
          <a:stretch>
            <a:fillRect/>
          </a:stretch>
        </p:blipFill>
        <p:spPr>
          <a:xfrm>
            <a:off x="1558925" y="9206865"/>
            <a:ext cx="8035925" cy="3594735"/>
          </a:xfrm>
          <a:prstGeom prst="rect">
            <a:avLst/>
          </a:prstGeom>
          <a:effectLst/>
        </p:spPr>
      </p:pic>
      <p:sp>
        <p:nvSpPr>
          <p:cNvPr id="13" name="Fluxograma: Processo Alternativo 12"/>
          <p:cNvSpPr/>
          <p:nvPr/>
        </p:nvSpPr>
        <p:spPr>
          <a:xfrm>
            <a:off x="403225" y="9562465"/>
            <a:ext cx="5908675" cy="2742565"/>
          </a:xfrm>
          <a:prstGeom prst="flowChartAlternate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pt-BR" altLang="en-US"/>
          </a:p>
        </p:txBody>
      </p:sp>
      <p:sp>
        <p:nvSpPr>
          <p:cNvPr id="19" name="Caixa de Texto 18"/>
          <p:cNvSpPr txBox="1"/>
          <p:nvPr/>
        </p:nvSpPr>
        <p:spPr>
          <a:xfrm>
            <a:off x="610235" y="9561830"/>
            <a:ext cx="5322570" cy="2550160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p>
            <a:pPr indent="0" algn="ctr" fontAlgn="auto"/>
            <a:r>
              <a:rPr lang="en-US" altLang="pt-BR" sz="3200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 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"A paz est</a:t>
            </a:r>
            <a:r>
              <a:rPr lang="en-US" altLang="en-US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á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 dentro de voc</a:t>
            </a:r>
            <a:r>
              <a:rPr lang="en-US" altLang="en-US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ê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. Quando voc</a:t>
            </a:r>
            <a:r>
              <a:rPr lang="en-US" altLang="en-US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ê</a:t>
            </a:r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 a encontra, </a:t>
            </a:r>
            <a:endParaRPr lang="en-US" altLang="pt-BR" sz="2400" b="1">
              <a:solidFill>
                <a:srgbClr val="00A86B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indent="0" algn="ctr" fontAlgn="auto"/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o mundo ao seu redor </a:t>
            </a:r>
            <a:endParaRPr lang="en-US" altLang="pt-BR" sz="2400" b="1">
              <a:solidFill>
                <a:srgbClr val="00A86B"/>
              </a:solidFill>
              <a:latin typeface="Georgia" panose="02040502050405020303" charset="0"/>
              <a:cs typeface="Georgia" panose="02040502050405020303" charset="0"/>
            </a:endParaRPr>
          </a:p>
          <a:p>
            <a:pPr indent="0" algn="ctr" fontAlgn="auto"/>
            <a:r>
              <a:rPr lang="en-US" altLang="pt-BR" sz="2400" b="1">
                <a:solidFill>
                  <a:srgbClr val="00A86B"/>
                </a:solidFill>
                <a:latin typeface="Georgia" panose="02040502050405020303" charset="0"/>
                <a:cs typeface="Georgia" panose="02040502050405020303" charset="0"/>
              </a:rPr>
              <a:t>se torna mais leve."</a:t>
            </a:r>
            <a:endParaRPr lang="en-US" altLang="pt-BR" sz="2400" b="1">
              <a:solidFill>
                <a:srgbClr val="00A86B"/>
              </a:solidFill>
              <a:latin typeface="Georgia" panose="02040502050405020303" charset="0"/>
              <a:cs typeface="Georgia" panose="02040502050405020303" charset="0"/>
            </a:endParaRPr>
          </a:p>
        </p:txBody>
      </p:sp>
      <p:sp>
        <p:nvSpPr>
          <p:cNvPr id="2" name="Espaço Reservado para Número de Slide 1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r>
              <a:rPr lang="en-US"/>
              <a:t>Caminho para o Bem-Estar - Liliane Tsukamoto</a:t>
            </a:r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13635</Words>
  <Application>WPS Presentation</Application>
  <PresentationFormat>宽屏</PresentationFormat>
  <Paragraphs>280</Paragraphs>
  <Slides>21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1" baseType="lpstr">
      <vt:lpstr>Arial</vt:lpstr>
      <vt:lpstr>SimSun</vt:lpstr>
      <vt:lpstr>Wingdings</vt:lpstr>
      <vt:lpstr>Calibri Light</vt:lpstr>
      <vt:lpstr>Candara Light</vt:lpstr>
      <vt:lpstr>Georgia</vt:lpstr>
      <vt:lpstr>Calibri</vt:lpstr>
      <vt:lpstr>Microsoft YaHei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Acer</cp:lastModifiedBy>
  <cp:revision>35</cp:revision>
  <dcterms:created xsi:type="dcterms:W3CDTF">2024-12-27T00:20:00Z</dcterms:created>
  <dcterms:modified xsi:type="dcterms:W3CDTF">2024-12-28T02:17:02Z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1046-12.2.0.19307</vt:lpwstr>
  </property>
  <property fmtid="{D5CDD505-2E9C-101B-9397-08002B2CF9AE}" pid="3" name="ICV">
    <vt:lpwstr>B64D65DF851640CDB695D78AFBE4E866_13</vt:lpwstr>
  </property>
</Properties>
</file>

<file path=docProps/thumbnail.jpeg>
</file>